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1pPr>
    <a:lvl2pPr marL="0" marR="0" indent="4572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2pPr>
    <a:lvl3pPr marL="0" marR="0" indent="9144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3pPr>
    <a:lvl4pPr marL="0" marR="0" indent="13716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4pPr>
    <a:lvl5pPr marL="0" marR="0" indent="18288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5pPr>
    <a:lvl6pPr marL="0" marR="0" indent="22860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6pPr>
    <a:lvl7pPr marL="0" marR="0" indent="27432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7pPr>
    <a:lvl8pPr marL="0" marR="0" indent="32004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8pPr>
    <a:lvl9pPr marL="0" marR="0" indent="36576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Times New Roman"/>
          <a:ea typeface="Times New Roman"/>
          <a:cs typeface="Times New Roman"/>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Times New Roman"/>
          <a:ea typeface="Times New Roman"/>
          <a:cs typeface="Times New Roman"/>
        </a:font>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
          <a:latin typeface="Times New Roman"/>
          <a:ea typeface="Times New Roman"/>
          <a:cs typeface="Times New Roman"/>
        </a:font>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
          <a:latin typeface="Times New Roman"/>
          <a:ea typeface="Times New Roman"/>
          <a:cs typeface="Times New Roman"/>
        </a:font>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
          <a:latin typeface="Times New Roman"/>
          <a:ea typeface="Times New Roman"/>
          <a:cs typeface="Times New Roman"/>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
          <a:latin typeface="Times New Roman"/>
          <a:ea typeface="Times New Roman"/>
          <a:cs typeface="Times New Roman"/>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
          <a:latin typeface="Times New Roman"/>
          <a:ea typeface="Times New Roman"/>
          <a:cs typeface="Times New Roman"/>
        </a:font>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no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
          <a:latin typeface="Times New Roman"/>
          <a:ea typeface="Times New Roman"/>
          <a:cs typeface="Times New Roman"/>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8" name="Shape 168"/>
          <p:cNvSpPr/>
          <p:nvPr>
            <p:ph type="sldImg"/>
          </p:nvPr>
        </p:nvSpPr>
        <p:spPr>
          <a:xfrm>
            <a:off x="1143000" y="685800"/>
            <a:ext cx="4572000" cy="3429000"/>
          </a:xfrm>
          <a:prstGeom prst="rect">
            <a:avLst/>
          </a:prstGeom>
        </p:spPr>
        <p:txBody>
          <a:bodyPr/>
          <a:lstStyle/>
          <a:p>
            <a:pPr/>
          </a:p>
        </p:txBody>
      </p:sp>
      <p:sp>
        <p:nvSpPr>
          <p:cNvPr id="169" name="Shape 16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471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solidFill>
                  <a:srgbClr val="000000"/>
                </a:solidFill>
              </a:defRPr>
            </a:lvl1pPr>
          </a:lstStyle>
          <a:p>
            <a:pPr/>
            <a:r>
              <a:t>Presentation Title</a:t>
            </a:r>
          </a:p>
        </p:txBody>
      </p:sp>
      <p:sp>
        <p:nvSpPr>
          <p:cNvPr id="13" name="Body Level One…"/>
          <p:cNvSpPr txBox="1"/>
          <p:nvPr>
            <p:ph type="body" sz="quarter" idx="1" hasCustomPrompt="1"/>
          </p:nvPr>
        </p:nvSpPr>
        <p:spPr>
          <a:xfrm>
            <a:off x="1201342" y="72104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xfrm>
            <a:off x="22803838" y="13080999"/>
            <a:ext cx="368504"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99" name="Slide Title"/>
          <p:cNvSpPr txBox="1"/>
          <p:nvPr>
            <p:ph type="title" hasCustomPrompt="1"/>
          </p:nvPr>
        </p:nvSpPr>
        <p:spPr>
          <a:xfrm>
            <a:off x="1206500" y="952500"/>
            <a:ext cx="21971000" cy="1434949"/>
          </a:xfrm>
          <a:prstGeom prst="rect">
            <a:avLst/>
          </a:prstGeom>
        </p:spPr>
        <p:txBody>
          <a:bodyPr/>
          <a:lstStyle/>
          <a:p>
            <a:pPr/>
            <a:r>
              <a:t>Slide Title</a:t>
            </a:r>
          </a:p>
        </p:txBody>
      </p:sp>
      <p:sp>
        <p:nvSpPr>
          <p:cNvPr id="100" name="Slide Subtitle"/>
          <p:cNvSpPr txBox="1"/>
          <p:nvPr>
            <p:ph type="body" sz="quarter" idx="21" hasCustomPrompt="1"/>
          </p:nvPr>
        </p:nvSpPr>
        <p:spPr>
          <a:xfrm>
            <a:off x="1206500" y="2247900"/>
            <a:ext cx="21971000" cy="934779"/>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10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08" name="Agenda Title"/>
          <p:cNvSpPr txBox="1"/>
          <p:nvPr>
            <p:ph type="title" hasCustomPrompt="1"/>
          </p:nvPr>
        </p:nvSpPr>
        <p:spPr>
          <a:xfrm>
            <a:off x="1206500" y="952500"/>
            <a:ext cx="21971000" cy="1435100"/>
          </a:xfrm>
          <a:prstGeom prst="rect">
            <a:avLst/>
          </a:prstGeom>
        </p:spPr>
        <p:txBody>
          <a:bodyPr/>
          <a:lstStyle/>
          <a:p>
            <a:pPr/>
            <a:r>
              <a:t>Agenda Title</a:t>
            </a:r>
          </a:p>
        </p:txBody>
      </p:sp>
      <p:sp>
        <p:nvSpPr>
          <p:cNvPr id="109" name="Agenda Subtitle"/>
          <p:cNvSpPr txBox="1"/>
          <p:nvPr>
            <p:ph type="body" sz="quarter" idx="21" hasCustomPrompt="1"/>
          </p:nvPr>
        </p:nvSpPr>
        <p:spPr>
          <a:xfrm>
            <a:off x="1206500" y="2247900"/>
            <a:ext cx="21971000" cy="934779"/>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11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1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11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6" name="Body Level One…"/>
          <p:cNvSpPr txBox="1"/>
          <p:nvPr>
            <p:ph type="body" idx="1" hasCustomPrompt="1"/>
          </p:nvPr>
        </p:nvSpPr>
        <p:spPr>
          <a:xfrm>
            <a:off x="1206500" y="1079500"/>
            <a:ext cx="21971000" cy="7241583"/>
          </a:xfrm>
          <a:prstGeom prst="rect">
            <a:avLst/>
          </a:prstGeom>
        </p:spPr>
        <p:txBody>
          <a:bodyPr anchor="b"/>
          <a:lstStyle>
            <a:lvl1pPr marL="0" indent="0" algn="ctr">
              <a:lnSpc>
                <a:spcPct val="80000"/>
              </a:lnSpc>
              <a:spcBef>
                <a:spcPts val="0"/>
              </a:spcBef>
              <a:buSzTx/>
              <a:buNone/>
              <a:defRPr b="1" spc="-250" sz="25000">
                <a:solidFill>
                  <a:srgbClr val="CB297B"/>
                </a:solidFill>
              </a:defRPr>
            </a:lvl1pPr>
            <a:lvl2pPr marL="0" indent="457200" algn="ctr">
              <a:lnSpc>
                <a:spcPct val="80000"/>
              </a:lnSpc>
              <a:spcBef>
                <a:spcPts val="0"/>
              </a:spcBef>
              <a:buSzTx/>
              <a:buNone/>
              <a:defRPr b="1" spc="-250" sz="25000">
                <a:solidFill>
                  <a:srgbClr val="CB297B"/>
                </a:solidFill>
              </a:defRPr>
            </a:lvl2pPr>
            <a:lvl3pPr marL="0" indent="914400" algn="ctr">
              <a:lnSpc>
                <a:spcPct val="80000"/>
              </a:lnSpc>
              <a:spcBef>
                <a:spcPts val="0"/>
              </a:spcBef>
              <a:buSzTx/>
              <a:buNone/>
              <a:defRPr b="1" spc="-250" sz="25000">
                <a:solidFill>
                  <a:srgbClr val="CB297B"/>
                </a:solidFill>
              </a:defRPr>
            </a:lvl3pPr>
            <a:lvl4pPr marL="0" indent="1371600" algn="ctr">
              <a:lnSpc>
                <a:spcPct val="80000"/>
              </a:lnSpc>
              <a:spcBef>
                <a:spcPts val="0"/>
              </a:spcBef>
              <a:buSzTx/>
              <a:buNone/>
              <a:defRPr b="1" spc="-250" sz="25000">
                <a:solidFill>
                  <a:srgbClr val="CB297B"/>
                </a:solidFill>
              </a:defRPr>
            </a:lvl4pPr>
            <a:lvl5pPr marL="0" indent="1828800" algn="ctr">
              <a:lnSpc>
                <a:spcPct val="80000"/>
              </a:lnSpc>
              <a:spcBef>
                <a:spcPts val="0"/>
              </a:spcBef>
              <a:buSzTx/>
              <a:buNone/>
              <a:defRPr b="1" spc="-250" sz="25000">
                <a:solidFill>
                  <a:srgbClr val="CB297B"/>
                </a:solidFill>
              </a:defRPr>
            </a:lvl5pPr>
          </a:lstStyle>
          <a:p>
            <a:pPr/>
            <a:r>
              <a:t>100%</a:t>
            </a:r>
          </a:p>
          <a:p>
            <a:pPr lvl="1"/>
            <a:r>
              <a:t/>
            </a:r>
          </a:p>
          <a:p>
            <a:pPr lvl="2"/>
            <a:r>
              <a:t/>
            </a:r>
          </a:p>
          <a:p>
            <a:pPr lvl="3"/>
            <a:r>
              <a:t/>
            </a:r>
          </a:p>
          <a:p>
            <a:pPr lvl="4"/>
            <a:r>
              <a:t/>
            </a:r>
          </a:p>
        </p:txBody>
      </p:sp>
      <p:sp>
        <p:nvSpPr>
          <p:cNvPr id="12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35" name="Attribution"/>
          <p:cNvSpPr txBox="1"/>
          <p:nvPr>
            <p:ph type="body" sz="quarter" idx="21" hasCustomPrompt="1"/>
          </p:nvPr>
        </p:nvSpPr>
        <p:spPr>
          <a:xfrm>
            <a:off x="2480825" y="10675453"/>
            <a:ext cx="201492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3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solidFill>
                  <a:srgbClr val="CB297B"/>
                </a:solidFill>
                <a:latin typeface="Helvetica Neue Medium"/>
                <a:ea typeface="Helvetica Neue Medium"/>
                <a:cs typeface="Helvetica Neue Medium"/>
                <a:sym typeface="Helvetica Neue Medium"/>
              </a:defRPr>
            </a:lvl1pPr>
            <a:lvl2pPr marL="638923" indent="-12700">
              <a:spcBef>
                <a:spcPts val="0"/>
              </a:spcBef>
              <a:buSzTx/>
              <a:buNone/>
              <a:defRPr spc="-170" sz="8500">
                <a:solidFill>
                  <a:srgbClr val="CB297B"/>
                </a:solidFill>
                <a:latin typeface="Helvetica Neue Medium"/>
                <a:ea typeface="Helvetica Neue Medium"/>
                <a:cs typeface="Helvetica Neue Medium"/>
                <a:sym typeface="Helvetica Neue Medium"/>
              </a:defRPr>
            </a:lvl2pPr>
            <a:lvl3pPr marL="638923" indent="444500">
              <a:spcBef>
                <a:spcPts val="0"/>
              </a:spcBef>
              <a:buSzTx/>
              <a:buNone/>
              <a:defRPr spc="-170" sz="8500">
                <a:solidFill>
                  <a:srgbClr val="CB297B"/>
                </a:solidFill>
                <a:latin typeface="Helvetica Neue Medium"/>
                <a:ea typeface="Helvetica Neue Medium"/>
                <a:cs typeface="Helvetica Neue Medium"/>
                <a:sym typeface="Helvetica Neue Medium"/>
              </a:defRPr>
            </a:lvl3pPr>
            <a:lvl4pPr marL="638923" indent="901700">
              <a:spcBef>
                <a:spcPts val="0"/>
              </a:spcBef>
              <a:buSzTx/>
              <a:buNone/>
              <a:defRPr spc="-170" sz="8500">
                <a:solidFill>
                  <a:srgbClr val="CB297B"/>
                </a:solidFill>
                <a:latin typeface="Helvetica Neue Medium"/>
                <a:ea typeface="Helvetica Neue Medium"/>
                <a:cs typeface="Helvetica Neue Medium"/>
                <a:sym typeface="Helvetica Neue Medium"/>
              </a:defRPr>
            </a:lvl4pPr>
            <a:lvl5pPr marL="638923" indent="1358900">
              <a:spcBef>
                <a:spcPts val="0"/>
              </a:spcBef>
              <a:buSzTx/>
              <a:buNone/>
              <a:defRPr spc="-170" sz="8500">
                <a:solidFill>
                  <a:srgbClr val="CB297B"/>
                </a:solidFill>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3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44" name="Blooming red tulips in a field"/>
          <p:cNvSpPr/>
          <p:nvPr>
            <p:ph type="pic" sz="quarter" idx="21"/>
          </p:nvPr>
        </p:nvSpPr>
        <p:spPr>
          <a:xfrm>
            <a:off x="14686168" y="1266539"/>
            <a:ext cx="9636012" cy="5422901"/>
          </a:xfrm>
          <a:prstGeom prst="rect">
            <a:avLst/>
          </a:prstGeom>
        </p:spPr>
        <p:txBody>
          <a:bodyPr lIns="91439" tIns="45719" rIns="91439" bIns="45719">
            <a:noAutofit/>
          </a:bodyPr>
          <a:lstStyle/>
          <a:p>
            <a:pPr/>
          </a:p>
        </p:txBody>
      </p:sp>
      <p:sp>
        <p:nvSpPr>
          <p:cNvPr id="145" name="Angled aerial view of colorful tulip fields"/>
          <p:cNvSpPr/>
          <p:nvPr>
            <p:ph type="pic" sz="quarter" idx="22"/>
          </p:nvPr>
        </p:nvSpPr>
        <p:spPr>
          <a:xfrm>
            <a:off x="15431076" y="7085972"/>
            <a:ext cx="8146308" cy="5428043"/>
          </a:xfrm>
          <a:prstGeom prst="rect">
            <a:avLst/>
          </a:prstGeom>
        </p:spPr>
        <p:txBody>
          <a:bodyPr lIns="91439" tIns="45719" rIns="91439" bIns="45719">
            <a:noAutofit/>
          </a:bodyPr>
          <a:lstStyle/>
          <a:p>
            <a:pPr/>
          </a:p>
        </p:txBody>
      </p:sp>
      <p:sp>
        <p:nvSpPr>
          <p:cNvPr id="146" name="Colorful tulip field in front of a Dutch windmill"/>
          <p:cNvSpPr/>
          <p:nvPr>
            <p:ph type="pic" idx="23"/>
          </p:nvPr>
        </p:nvSpPr>
        <p:spPr>
          <a:xfrm>
            <a:off x="-163770" y="1270000"/>
            <a:ext cx="16918438" cy="11243712"/>
          </a:xfrm>
          <a:prstGeom prst="rect">
            <a:avLst/>
          </a:prstGeom>
        </p:spPr>
        <p:txBody>
          <a:bodyPr lIns="91439" tIns="45719" rIns="91439" bIns="45719">
            <a:noAutofit/>
          </a:bodyPr>
          <a:lstStyle/>
          <a:p>
            <a:pPr/>
          </a:p>
        </p:txBody>
      </p:sp>
      <p:sp>
        <p:nvSpPr>
          <p:cNvPr id="14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bg>
      <p:bgPr>
        <a:solidFill>
          <a:srgbClr val="FFFFFF"/>
        </a:solidFill>
      </p:bgPr>
    </p:bg>
    <p:spTree>
      <p:nvGrpSpPr>
        <p:cNvPr id="1" name=""/>
        <p:cNvGrpSpPr/>
        <p:nvPr/>
      </p:nvGrpSpPr>
      <p:grpSpPr>
        <a:xfrm>
          <a:off x="0" y="0"/>
          <a:ext cx="0" cy="0"/>
          <a:chOff x="0" y="0"/>
          <a:chExt cx="0" cy="0"/>
        </a:xfrm>
      </p:grpSpPr>
      <p:sp>
        <p:nvSpPr>
          <p:cNvPr id="154" name="Angled aerial view of colorful tulip fields"/>
          <p:cNvSpPr/>
          <p:nvPr>
            <p:ph type="pic" idx="21"/>
          </p:nvPr>
        </p:nvSpPr>
        <p:spPr>
          <a:xfrm>
            <a:off x="0" y="-1265767"/>
            <a:ext cx="24384000" cy="16247534"/>
          </a:xfrm>
          <a:prstGeom prst="rect">
            <a:avLst/>
          </a:prstGeom>
        </p:spPr>
        <p:txBody>
          <a:bodyPr lIns="91439" tIns="45719" rIns="91439" bIns="45719">
            <a:noAutofit/>
          </a:bodyPr>
          <a:lstStyle/>
          <a:p>
            <a:pPr/>
          </a:p>
        </p:txBody>
      </p:sp>
      <p:sp>
        <p:nvSpPr>
          <p:cNvPr id="15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solidFill>
          <a:srgbClr val="96F9D0"/>
        </a:solidFill>
      </p:bgPr>
    </p:bg>
    <p:spTree>
      <p:nvGrpSpPr>
        <p:cNvPr id="1" name=""/>
        <p:cNvGrpSpPr/>
        <p:nvPr/>
      </p:nvGrpSpPr>
      <p:grpSpPr>
        <a:xfrm>
          <a:off x="0" y="0"/>
          <a:ext cx="0" cy="0"/>
          <a:chOff x="0" y="0"/>
          <a:chExt cx="0" cy="0"/>
        </a:xfrm>
      </p:grpSpPr>
      <p:sp>
        <p:nvSpPr>
          <p:cNvPr id="16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bg>
      <p:bgPr>
        <a:solidFill>
          <a:srgbClr val="FFFFFF"/>
        </a:solidFill>
      </p:bgPr>
    </p:bg>
    <p:spTree>
      <p:nvGrpSpPr>
        <p:cNvPr id="1" name=""/>
        <p:cNvGrpSpPr/>
        <p:nvPr/>
      </p:nvGrpSpPr>
      <p:grpSpPr>
        <a:xfrm>
          <a:off x="0" y="0"/>
          <a:ext cx="0" cy="0"/>
          <a:chOff x="0" y="0"/>
          <a:chExt cx="0" cy="0"/>
        </a:xfrm>
      </p:grpSpPr>
      <p:sp>
        <p:nvSpPr>
          <p:cNvPr id="21" name="Colorful tulip field in front of a Dutch windmill"/>
          <p:cNvSpPr/>
          <p:nvPr>
            <p:ph type="pic" idx="21"/>
          </p:nvPr>
        </p:nvSpPr>
        <p:spPr>
          <a:xfrm>
            <a:off x="0" y="-1244600"/>
            <a:ext cx="24384000" cy="16205200"/>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solidFill>
                  <a:srgbClr val="FFFFFF"/>
                </a:solidFill>
              </a:defRPr>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7601"/>
          </a:xfrm>
          <a:prstGeom prst="rect">
            <a:avLst/>
          </a:prstGeom>
        </p:spPr>
        <p:txBody>
          <a:bodyPr/>
          <a:lstStyle>
            <a:lvl1pPr marL="0" indent="0" defTabSz="825500">
              <a:lnSpc>
                <a:spcPct val="100000"/>
              </a:lnSpc>
              <a:spcBef>
                <a:spcPts val="0"/>
              </a:spcBef>
              <a:buSzTx/>
              <a:buNone/>
              <a:defRPr b="1" sz="5500">
                <a:solidFill>
                  <a:srgbClr val="FFFFFF"/>
                </a:solidFill>
              </a:defRPr>
            </a:lvl1pPr>
            <a:lvl2pPr marL="0" indent="457200" defTabSz="825500">
              <a:lnSpc>
                <a:spcPct val="100000"/>
              </a:lnSpc>
              <a:spcBef>
                <a:spcPts val="0"/>
              </a:spcBef>
              <a:buSzTx/>
              <a:buNone/>
              <a:defRPr b="1" sz="5500">
                <a:solidFill>
                  <a:srgbClr val="FFFFFF"/>
                </a:solidFill>
              </a:defRPr>
            </a:lvl2pPr>
            <a:lvl3pPr marL="0" indent="914400" defTabSz="825500">
              <a:lnSpc>
                <a:spcPct val="100000"/>
              </a:lnSpc>
              <a:spcBef>
                <a:spcPts val="0"/>
              </a:spcBef>
              <a:buSzTx/>
              <a:buNone/>
              <a:defRPr b="1" sz="5500">
                <a:solidFill>
                  <a:srgbClr val="FFFFFF"/>
                </a:solidFill>
              </a:defRPr>
            </a:lvl3pPr>
            <a:lvl4pPr marL="0" indent="1371600" defTabSz="825500">
              <a:lnSpc>
                <a:spcPct val="100000"/>
              </a:lnSpc>
              <a:spcBef>
                <a:spcPts val="0"/>
              </a:spcBef>
              <a:buSzTx/>
              <a:buNone/>
              <a:defRPr b="1" sz="5500">
                <a:solidFill>
                  <a:srgbClr val="FFFFFF"/>
                </a:solidFill>
              </a:defRPr>
            </a:lvl4pPr>
            <a:lvl5pPr marL="0" indent="1828800" defTabSz="825500">
              <a:lnSpc>
                <a:spcPct val="100000"/>
              </a:lnSpc>
              <a:spcBef>
                <a:spcPts val="0"/>
              </a:spcBef>
              <a:buSzTx/>
              <a:buNone/>
              <a:defRPr b="1" sz="5500">
                <a:solidFill>
                  <a:srgbClr val="FFFFFF"/>
                </a:solidFill>
              </a:defRPr>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2" name="Angled aerial view of colorful tulip fields"/>
          <p:cNvSpPr/>
          <p:nvPr>
            <p:ph type="pic" idx="21"/>
          </p:nvPr>
        </p:nvSpPr>
        <p:spPr>
          <a:xfrm>
            <a:off x="9256618" y="1263650"/>
            <a:ext cx="16791796" cy="111887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22809200" y="13085233"/>
            <a:ext cx="368504"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245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247900"/>
            <a:ext cx="9779000" cy="934779"/>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Aerial view of colorful tulip fields"/>
          <p:cNvSpPr/>
          <p:nvPr>
            <p:ph type="pic" idx="22"/>
          </p:nvPr>
        </p:nvSpPr>
        <p:spPr>
          <a:xfrm>
            <a:off x="10291780" y="1263848"/>
            <a:ext cx="14717313" cy="11188205"/>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952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Small">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71" name="Slide Subtitle"/>
          <p:cNvSpPr txBox="1"/>
          <p:nvPr>
            <p:ph type="body" sz="quarter" idx="21" hasCustomPrompt="1"/>
          </p:nvPr>
        </p:nvSpPr>
        <p:spPr>
          <a:xfrm>
            <a:off x="1206500" y="2247900"/>
            <a:ext cx="9779000" cy="934779"/>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72"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73" name="Slide Title"/>
          <p:cNvSpPr txBox="1"/>
          <p:nvPr>
            <p:ph type="title" hasCustomPrompt="1"/>
          </p:nvPr>
        </p:nvSpPr>
        <p:spPr>
          <a:xfrm>
            <a:off x="1206500" y="952500"/>
            <a:ext cx="9779000" cy="1435100"/>
          </a:xfrm>
          <a:prstGeom prst="rect">
            <a:avLst/>
          </a:prstGeom>
        </p:spPr>
        <p:txBody>
          <a:bodyPr/>
          <a:lstStyle/>
          <a:p>
            <a:pPr/>
            <a:r>
              <a:t>Slide Title</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Larg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81" name="Slide Subtitle"/>
          <p:cNvSpPr txBox="1"/>
          <p:nvPr>
            <p:ph type="body" sz="quarter" idx="21" hasCustomPrompt="1"/>
          </p:nvPr>
        </p:nvSpPr>
        <p:spPr>
          <a:xfrm>
            <a:off x="1206500" y="2247900"/>
            <a:ext cx="9779000" cy="934779"/>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2"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83" name="Slide Title"/>
          <p:cNvSpPr txBox="1"/>
          <p:nvPr>
            <p:ph type="title" hasCustomPrompt="1"/>
          </p:nvPr>
        </p:nvSpPr>
        <p:spPr>
          <a:xfrm>
            <a:off x="1206500" y="952500"/>
            <a:ext cx="9779000" cy="1435100"/>
          </a:xfrm>
          <a:prstGeom prst="rect">
            <a:avLst/>
          </a:prstGeom>
        </p:spPr>
        <p:txBody>
          <a:bodyPr/>
          <a:lstStyle/>
          <a:p>
            <a:pPr/>
            <a:r>
              <a:t>Slide Title</a:t>
            </a: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91" name="Section Title"/>
          <p:cNvSpPr txBox="1"/>
          <p:nvPr>
            <p:ph type="title" hasCustomPrompt="1"/>
          </p:nvPr>
        </p:nvSpPr>
        <p:spPr>
          <a:xfrm>
            <a:off x="1206496" y="4533900"/>
            <a:ext cx="21971004" cy="4648200"/>
          </a:xfrm>
          <a:prstGeom prst="rect">
            <a:avLst/>
          </a:prstGeom>
        </p:spPr>
        <p:txBody>
          <a:bodyPr anchor="ctr"/>
          <a:lstStyle>
            <a:lvl1pPr>
              <a:defRPr b="0" spc="-232" sz="11600">
                <a:solidFill>
                  <a:srgbClr val="000000"/>
                </a:solidFill>
                <a:latin typeface="Helvetica Neue Medium"/>
                <a:ea typeface="Helvetica Neue Medium"/>
                <a:cs typeface="Helvetica Neue Medium"/>
                <a:sym typeface="Helvetica Neue Medium"/>
              </a:defRPr>
            </a:lvl1pPr>
          </a:lstStyle>
          <a:p>
            <a:pPr/>
            <a:r>
              <a:t>Section Title</a:t>
            </a:r>
          </a:p>
        </p:txBody>
      </p:sp>
      <p:sp>
        <p:nvSpPr>
          <p:cNvPr id="92" name="Slide Number"/>
          <p:cNvSpPr txBox="1"/>
          <p:nvPr>
            <p:ph type="sldNum" sz="quarter" idx="2"/>
          </p:nvPr>
        </p:nvSpPr>
        <p:spPr>
          <a:xfrm>
            <a:off x="22809200" y="13085233"/>
            <a:ext cx="368504"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chemeClr val="accent1">
            <a:lumOff val="16847"/>
          </a:schemeClr>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952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22809200" y="13080999"/>
            <a:ext cx="368504" cy="374600"/>
          </a:xfrm>
          <a:prstGeom prst="rect">
            <a:avLst/>
          </a:prstGeom>
          <a:ln w="12700">
            <a:miter lim="400000"/>
          </a:ln>
        </p:spPr>
        <p:txBody>
          <a:bodyPr wrap="none" lIns="50800" tIns="50800" rIns="50800" bIns="50800" anchor="b">
            <a:spAutoFit/>
          </a:bodyPr>
          <a:lstStyle>
            <a:lvl1pPr algn="ctr" defTabSz="584200">
              <a:lnSpc>
                <a:spcPct val="100000"/>
              </a:lnSpc>
              <a:spcBef>
                <a:spcPts val="0"/>
              </a:spcBef>
              <a:defRPr sz="18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CB297B"/>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CB297B"/>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CB297B"/>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CB297B"/>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CB297B"/>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CB297B"/>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CB297B"/>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CB297B"/>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CB297B"/>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0.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171" name="Raunak Jha (21BCE2291)…"/>
          <p:cNvSpPr txBox="1"/>
          <p:nvPr>
            <p:ph type="body" idx="21"/>
          </p:nvPr>
        </p:nvSpPr>
        <p:spPr>
          <a:xfrm>
            <a:off x="988069" y="11295688"/>
            <a:ext cx="21971003" cy="1723699"/>
          </a:xfrm>
          <a:prstGeom prst="rect">
            <a:avLst/>
          </a:prstGeom>
          <a:extLst>
            <a:ext uri="{C572A759-6A51-4108-AA02-DFA0A04FC94B}">
              <ma14:wrappingTextBoxFlag xmlns:ma14="http://schemas.microsoft.com/office/mac/drawingml/2011/main" val="1"/>
            </a:ext>
          </a:extLst>
        </p:spPr>
        <p:txBody>
          <a:bodyPr/>
          <a:lstStyle/>
          <a:p>
            <a:pPr/>
            <a:r>
              <a:t>Raunak Jha (21BCE2291)</a:t>
            </a:r>
          </a:p>
          <a:p>
            <a:pPr/>
            <a:r>
              <a:t>Rahul Maddali (21BDS0079)</a:t>
            </a:r>
          </a:p>
          <a:p>
            <a:pPr>
              <a:defRPr sz="2500"/>
            </a:pPr>
            <a:r>
              <a:t>Wednesday, 18th September, 2024</a:t>
            </a:r>
          </a:p>
        </p:txBody>
      </p:sp>
      <p:sp>
        <p:nvSpPr>
          <p:cNvPr id="172" name="MALWARE DETECTION USING BIO INSPIRED FEATURE SELECTION AND EXPLAINABLE AI"/>
          <p:cNvSpPr txBox="1"/>
          <p:nvPr>
            <p:ph type="ctrTitle"/>
          </p:nvPr>
        </p:nvSpPr>
        <p:spPr>
          <a:xfrm>
            <a:off x="1206498" y="4533900"/>
            <a:ext cx="21971004" cy="4648200"/>
          </a:xfrm>
          <a:prstGeom prst="rect">
            <a:avLst/>
          </a:prstGeom>
        </p:spPr>
        <p:txBody>
          <a:bodyPr/>
          <a:lstStyle>
            <a:lvl1pPr defTabSz="1804370">
              <a:defRPr spc="-171" sz="8584">
                <a:solidFill>
                  <a:schemeClr val="accent3">
                    <a:hueOff val="914338"/>
                    <a:satOff val="31515"/>
                    <a:lumOff val="-30790"/>
                  </a:schemeClr>
                </a:solidFill>
              </a:defRPr>
            </a:lvl1pPr>
          </a:lstStyle>
          <a:p>
            <a:pPr/>
            <a:r>
              <a:t>MALWARE DETECTION USING BIO INSPIRED FEATURE SELECTION AND EXPLAINABLE AI</a:t>
            </a:r>
          </a:p>
        </p:txBody>
      </p:sp>
      <p:sp>
        <p:nvSpPr>
          <p:cNvPr id="173" name="Under the guidance of…"/>
          <p:cNvSpPr txBox="1"/>
          <p:nvPr>
            <p:ph type="subTitle" sz="quarter" idx="1"/>
          </p:nvPr>
        </p:nvSpPr>
        <p:spPr>
          <a:xfrm>
            <a:off x="1206500" y="8892963"/>
            <a:ext cx="21971000" cy="1905001"/>
          </a:xfrm>
          <a:prstGeom prst="rect">
            <a:avLst/>
          </a:prstGeom>
        </p:spPr>
        <p:txBody>
          <a:bodyPr/>
          <a:lstStyle/>
          <a:p>
            <a:pPr algn="ctr" defTabSz="478790">
              <a:defRPr sz="3770"/>
            </a:pPr>
            <a:r>
              <a:t>Under the guidance of </a:t>
            </a:r>
          </a:p>
          <a:p>
            <a:pPr algn="ctr" defTabSz="478790">
              <a:defRPr sz="2609"/>
            </a:pPr>
            <a:r>
              <a:t>Dr. Naveen</a:t>
            </a:r>
            <a:r>
              <a:t>kumar Jayakumar</a:t>
            </a:r>
          </a:p>
          <a:p>
            <a:pPr algn="ctr" defTabSz="478790">
              <a:defRPr sz="2609"/>
            </a:pPr>
            <a:r>
              <a:t>Associate Professor</a:t>
            </a:r>
          </a:p>
          <a:p>
            <a:pPr algn="ctr" defTabSz="478790">
              <a:defRPr sz="2609"/>
            </a:pPr>
            <a:r>
              <a:t>School of Computer Science and Engineering (SCOPE)</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201" name="Research Gap"/>
          <p:cNvSpPr txBox="1"/>
          <p:nvPr>
            <p:ph type="title"/>
          </p:nvPr>
        </p:nvSpPr>
        <p:spPr>
          <a:prstGeom prst="rect">
            <a:avLst/>
          </a:prstGeom>
        </p:spPr>
        <p:txBody>
          <a:bodyPr/>
          <a:lstStyle>
            <a:lvl1pPr>
              <a:defRPr>
                <a:solidFill>
                  <a:srgbClr val="2F8029"/>
                </a:solidFill>
              </a:defRPr>
            </a:lvl1pPr>
          </a:lstStyle>
          <a:p>
            <a:pPr/>
            <a:r>
              <a:t>Research Gap</a:t>
            </a:r>
          </a:p>
        </p:txBody>
      </p:sp>
      <p:sp>
        <p:nvSpPr>
          <p:cNvPr id="202" name="Accuracy and Recall"/>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Accuracy and Recall</a:t>
            </a:r>
          </a:p>
        </p:txBody>
      </p:sp>
      <p:sp>
        <p:nvSpPr>
          <p:cNvPr id="203" name="The results show a significant range in classification accuracy (73% to 94.3%) and detection accuracy (83.37% to 94.6%) and a recall rate of 74.86% to 89.47%, which implies that there are instances where the model may fail to detect certain malware (fals"/>
          <p:cNvSpPr txBox="1"/>
          <p:nvPr>
            <p:ph type="body" idx="1"/>
          </p:nvPr>
        </p:nvSpPr>
        <p:spPr>
          <a:xfrm>
            <a:off x="1206500" y="3605325"/>
            <a:ext cx="21971000" cy="8824828"/>
          </a:xfrm>
          <a:prstGeom prst="rect">
            <a:avLst/>
          </a:prstGeom>
        </p:spPr>
        <p:txBody>
          <a:bodyPr/>
          <a:lstStyle/>
          <a:p>
            <a:pPr marL="0" indent="0" defTabSz="1999437">
              <a:spcBef>
                <a:spcPts val="3600"/>
              </a:spcBef>
              <a:buSzTx/>
              <a:buNone/>
              <a:defRPr sz="4920"/>
            </a:pPr>
            <a:r>
              <a:t>The results show a significant range in classification accuracy (73% to 94.3%) and detection accuracy (83.37% to 94.6%) and a recall rate of 74.86% to 89.47%, which implies that there are instances where the model may fail to detect certain malware (false negatives).</a:t>
            </a:r>
          </a:p>
          <a:p>
            <a:pPr marL="624840" indent="-624840" defTabSz="1999437">
              <a:spcBef>
                <a:spcPts val="3600"/>
              </a:spcBef>
              <a:defRPr sz="4100"/>
            </a:pPr>
            <a:r>
              <a:rPr b="1"/>
              <a:t>Imbalance in Datasets:</a:t>
            </a:r>
            <a:r>
              <a:t> Malware datasets are often imbalanced, with many more benign samples than malicious ones. Models may focus on detecting common malware, missing rare or sophisticated threats.</a:t>
            </a:r>
          </a:p>
          <a:p>
            <a:pPr marL="624840" indent="-624840" defTabSz="1999437">
              <a:spcBef>
                <a:spcPts val="3600"/>
              </a:spcBef>
              <a:defRPr sz="4100"/>
            </a:pPr>
            <a:r>
              <a:rPr b="1"/>
              <a:t>Evasion Techniques: </a:t>
            </a:r>
            <a:r>
              <a:t> Malware authors employ advanced techniques like obfuscation, polymorphism, and anti-analysis measures</a:t>
            </a:r>
          </a:p>
          <a:p>
            <a:pPr marL="624840" indent="-624840" defTabSz="1999437">
              <a:spcBef>
                <a:spcPts val="3600"/>
              </a:spcBef>
              <a:defRPr sz="4100"/>
            </a:pPr>
            <a:r>
              <a:rPr b="1"/>
              <a:t>Dynamic and Static Feature Trade-offs:</a:t>
            </a:r>
            <a:r>
              <a:t> tatic features are fast to analyze but may miss complex malware behaviors, while dynamic features improve detection but at the cost of speed and computational overhead.</a:t>
            </a:r>
          </a:p>
        </p:txBody>
      </p:sp>
      <p:sp>
        <p:nvSpPr>
          <p:cNvPr id="20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206" name="Research Gap"/>
          <p:cNvSpPr txBox="1"/>
          <p:nvPr>
            <p:ph type="title"/>
          </p:nvPr>
        </p:nvSpPr>
        <p:spPr>
          <a:prstGeom prst="rect">
            <a:avLst/>
          </a:prstGeom>
        </p:spPr>
        <p:txBody>
          <a:bodyPr/>
          <a:lstStyle>
            <a:lvl1pPr>
              <a:defRPr>
                <a:solidFill>
                  <a:srgbClr val="2F8029"/>
                </a:solidFill>
              </a:defRPr>
            </a:lvl1pPr>
          </a:lstStyle>
          <a:p>
            <a:pPr/>
            <a:r>
              <a:t>Research Gap</a:t>
            </a:r>
          </a:p>
        </p:txBody>
      </p:sp>
      <p:sp>
        <p:nvSpPr>
          <p:cNvPr id="207" name="Overfitting"/>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Overfitting</a:t>
            </a:r>
          </a:p>
        </p:txBody>
      </p:sp>
      <p:sp>
        <p:nvSpPr>
          <p:cNvPr id="208" name="Overfitting is a significant risk in because it occurs when the model learns overly specific patterns from the training data, This can lead to high accuracy on the training set but poor performance on real-world samples.…"/>
          <p:cNvSpPr txBox="1"/>
          <p:nvPr>
            <p:ph type="body" idx="1"/>
          </p:nvPr>
        </p:nvSpPr>
        <p:spPr>
          <a:xfrm>
            <a:off x="1206500" y="3605325"/>
            <a:ext cx="21971000" cy="8824828"/>
          </a:xfrm>
          <a:prstGeom prst="rect">
            <a:avLst/>
          </a:prstGeom>
        </p:spPr>
        <p:txBody>
          <a:bodyPr/>
          <a:lstStyle/>
          <a:p>
            <a:pPr marL="0" indent="0">
              <a:buSzTx/>
              <a:buNone/>
              <a:defRPr sz="6000"/>
            </a:pPr>
            <a:r>
              <a:t>Overfitting is a significant risk in because it occurs when the model learns overly specific patterns from the training data, This can lead to high accuracy on the training set but poor performance on real-world samples.</a:t>
            </a:r>
          </a:p>
          <a:p>
            <a:pPr marL="762000" indent="-762000">
              <a:defRPr sz="5000"/>
            </a:pPr>
            <a:r>
              <a:rPr b="1"/>
              <a:t>Poor Generalization: </a:t>
            </a:r>
            <a:r>
              <a:t>The model may fail to detect new or slightly modified malware strains.</a:t>
            </a:r>
          </a:p>
          <a:p>
            <a:pPr marL="762000" indent="-762000">
              <a:defRPr b="1" sz="5000"/>
            </a:pPr>
            <a:r>
              <a:t>Misleading Explanations</a:t>
            </a:r>
          </a:p>
          <a:p>
            <a:pPr marL="762000" indent="-762000">
              <a:defRPr b="1" sz="5000"/>
            </a:pPr>
            <a:r>
              <a:t>High False Positives/Negatives</a:t>
            </a:r>
          </a:p>
        </p:txBody>
      </p:sp>
      <p:sp>
        <p:nvSpPr>
          <p:cNvPr id="20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211" name="Research Gap"/>
          <p:cNvSpPr txBox="1"/>
          <p:nvPr>
            <p:ph type="title"/>
          </p:nvPr>
        </p:nvSpPr>
        <p:spPr>
          <a:prstGeom prst="rect">
            <a:avLst/>
          </a:prstGeom>
        </p:spPr>
        <p:txBody>
          <a:bodyPr/>
          <a:lstStyle>
            <a:lvl1pPr>
              <a:defRPr>
                <a:solidFill>
                  <a:srgbClr val="2F8029"/>
                </a:solidFill>
              </a:defRPr>
            </a:lvl1pPr>
          </a:lstStyle>
          <a:p>
            <a:pPr/>
            <a:r>
              <a:t>Research Gap</a:t>
            </a:r>
          </a:p>
        </p:txBody>
      </p:sp>
      <p:sp>
        <p:nvSpPr>
          <p:cNvPr id="212" name="Blackbox nature of ML algorithm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Blackbox nature of ML algorithms</a:t>
            </a:r>
          </a:p>
        </p:txBody>
      </p:sp>
      <p:sp>
        <p:nvSpPr>
          <p:cNvPr id="213" name="While models like neural networks or complex ensemble methods may achieve high accuracy, their internal decision-making processes are often opaque. This lack of transparency makes it difficult to explain the model’s behavior, identify biases, especially "/>
          <p:cNvSpPr txBox="1"/>
          <p:nvPr>
            <p:ph type="body" idx="1"/>
          </p:nvPr>
        </p:nvSpPr>
        <p:spPr>
          <a:xfrm>
            <a:off x="1206500" y="3605325"/>
            <a:ext cx="21971000" cy="8824828"/>
          </a:xfrm>
          <a:prstGeom prst="rect">
            <a:avLst/>
          </a:prstGeom>
        </p:spPr>
        <p:txBody>
          <a:bodyPr/>
          <a:lstStyle/>
          <a:p>
            <a:pPr marL="0" indent="0" defTabSz="1901904">
              <a:spcBef>
                <a:spcPts val="3500"/>
              </a:spcBef>
              <a:buSzTx/>
              <a:buNone/>
              <a:defRPr sz="4680"/>
            </a:pPr>
            <a:r>
              <a:t>While models like neural networks or complex ensemble methods may achieve high accuracy, their internal decision-making processes are often opaque. This lack of transparency makes it difficult to explain the model’s behavior, identify biases, especially in sensitive applications like malware detection.</a:t>
            </a:r>
          </a:p>
          <a:p>
            <a:pPr marL="594360" indent="-594360" defTabSz="1901904">
              <a:spcBef>
                <a:spcPts val="3500"/>
              </a:spcBef>
              <a:defRPr sz="3900"/>
            </a:pPr>
            <a:r>
              <a:rPr b="1"/>
              <a:t>Lack of Interpretability:</a:t>
            </a:r>
            <a:r>
              <a:t> Users cannot easily understand how or why certain predictions are made, leading to difficulty in trusting the model’s decisions.</a:t>
            </a:r>
          </a:p>
          <a:p>
            <a:pPr marL="594360" indent="-594360" defTabSz="1901904">
              <a:spcBef>
                <a:spcPts val="3500"/>
              </a:spcBef>
              <a:defRPr sz="3900"/>
            </a:pPr>
            <a:r>
              <a:rPr b="1"/>
              <a:t>Bias and Unintended Consequences: </a:t>
            </a:r>
            <a:r>
              <a:t>it can be challenging to identify the source of bias or correct it without understanding the underlying decision-making process.</a:t>
            </a:r>
          </a:p>
          <a:p>
            <a:pPr marL="594360" indent="-594360" defTabSz="1901904">
              <a:spcBef>
                <a:spcPts val="3500"/>
              </a:spcBef>
              <a:defRPr sz="3900"/>
            </a:pPr>
            <a:r>
              <a:rPr b="1"/>
              <a:t>Accountability Issues:</a:t>
            </a:r>
            <a:r>
              <a:t> In high-stakes areas like malware detection, it becomes harder to explain and justify actions based on opaque predictions, reducing transparency.</a:t>
            </a:r>
          </a:p>
          <a:p>
            <a:pPr marL="594360" indent="-594360" defTabSz="1901904">
              <a:spcBef>
                <a:spcPts val="3500"/>
              </a:spcBef>
              <a:defRPr b="1" sz="3900"/>
            </a:pPr>
            <a:r>
              <a:t>Regulatory Concerns: </a:t>
            </a:r>
            <a:r>
              <a:rPr b="0"/>
              <a:t>Fields like healthcare or cybersecurity often require explainable outcomes, and black-box models may not comply with these regulatory demands.</a:t>
            </a:r>
          </a:p>
        </p:txBody>
      </p:sp>
      <p:sp>
        <p:nvSpPr>
          <p:cNvPr id="214"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216" name="Research Gap"/>
          <p:cNvSpPr txBox="1"/>
          <p:nvPr>
            <p:ph type="title"/>
          </p:nvPr>
        </p:nvSpPr>
        <p:spPr>
          <a:prstGeom prst="rect">
            <a:avLst/>
          </a:prstGeom>
        </p:spPr>
        <p:txBody>
          <a:bodyPr/>
          <a:lstStyle>
            <a:lvl1pPr>
              <a:defRPr>
                <a:solidFill>
                  <a:srgbClr val="2F8029"/>
                </a:solidFill>
              </a:defRPr>
            </a:lvl1pPr>
          </a:lstStyle>
          <a:p>
            <a:pPr/>
            <a:r>
              <a:t>Research Gap</a:t>
            </a:r>
          </a:p>
        </p:txBody>
      </p:sp>
      <p:sp>
        <p:nvSpPr>
          <p:cNvPr id="217" name="Miscellaneou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Miscellaneous</a:t>
            </a:r>
          </a:p>
        </p:txBody>
      </p:sp>
      <p:sp>
        <p:nvSpPr>
          <p:cNvPr id="218" name="Complexity of Implementation…"/>
          <p:cNvSpPr txBox="1"/>
          <p:nvPr>
            <p:ph type="body" idx="1"/>
          </p:nvPr>
        </p:nvSpPr>
        <p:spPr>
          <a:xfrm>
            <a:off x="1206500" y="3964096"/>
            <a:ext cx="21971000" cy="8824827"/>
          </a:xfrm>
          <a:prstGeom prst="rect">
            <a:avLst/>
          </a:prstGeom>
        </p:spPr>
        <p:txBody>
          <a:bodyPr/>
          <a:lstStyle/>
          <a:p>
            <a:pPr marL="635000" indent="-635000">
              <a:defRPr sz="5000"/>
            </a:pPr>
            <a:r>
              <a:t>Complexity of Implementation</a:t>
            </a:r>
          </a:p>
          <a:p>
            <a:pPr marL="635000" indent="-635000">
              <a:defRPr sz="5000"/>
            </a:pPr>
            <a:r>
              <a:t>Performance Overhead</a:t>
            </a:r>
          </a:p>
          <a:p>
            <a:pPr marL="635000" indent="-635000">
              <a:defRPr sz="5000"/>
            </a:pPr>
            <a:r>
              <a:t>Adaptability to New Malware Variants</a:t>
            </a:r>
          </a:p>
          <a:p>
            <a:pPr marL="635000" indent="-635000">
              <a:defRPr sz="5000"/>
            </a:pPr>
            <a:r>
              <a:t>Scalability Issues</a:t>
            </a:r>
          </a:p>
          <a:p>
            <a:pPr marL="635000" indent="-635000">
              <a:defRPr sz="5000"/>
            </a:pPr>
            <a:r>
              <a:t>Real-World Application</a:t>
            </a:r>
          </a:p>
          <a:p>
            <a:pPr marL="635000" indent="-635000">
              <a:defRPr sz="5000"/>
            </a:pPr>
            <a:r>
              <a:t>Interpretability of Probabilistic Outputs</a:t>
            </a:r>
          </a:p>
        </p:txBody>
      </p:sp>
      <p:sp>
        <p:nvSpPr>
          <p:cNvPr id="21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221" name="Problem Formulation"/>
          <p:cNvSpPr txBox="1"/>
          <p:nvPr>
            <p:ph type="title"/>
          </p:nvPr>
        </p:nvSpPr>
        <p:spPr>
          <a:prstGeom prst="rect">
            <a:avLst/>
          </a:prstGeom>
        </p:spPr>
        <p:txBody>
          <a:bodyPr/>
          <a:lstStyle>
            <a:lvl1pPr>
              <a:defRPr>
                <a:solidFill>
                  <a:srgbClr val="2F8029"/>
                </a:solidFill>
              </a:defRPr>
            </a:lvl1pPr>
          </a:lstStyle>
          <a:p>
            <a:pPr/>
            <a:r>
              <a:t>Problem Formulation</a:t>
            </a:r>
          </a:p>
        </p:txBody>
      </p:sp>
      <p:sp>
        <p:nvSpPr>
          <p:cNvPr id="222" name="Problem Formulation:…"/>
          <p:cNvSpPr txBox="1"/>
          <p:nvPr>
            <p:ph type="body" idx="1"/>
          </p:nvPr>
        </p:nvSpPr>
        <p:spPr>
          <a:xfrm>
            <a:off x="1206500" y="2804758"/>
            <a:ext cx="21971000" cy="10197391"/>
          </a:xfrm>
          <a:prstGeom prst="rect">
            <a:avLst/>
          </a:prstGeom>
        </p:spPr>
        <p:txBody>
          <a:bodyPr/>
          <a:lstStyle/>
          <a:p>
            <a:pPr marL="0" indent="0" defTabSz="457200">
              <a:lnSpc>
                <a:spcPct val="100000"/>
              </a:lnSpc>
              <a:spcBef>
                <a:spcPts val="1400"/>
              </a:spcBef>
              <a:buSzTx/>
              <a:buNone/>
              <a:defRPr b="1" sz="2300">
                <a:latin typeface="Times Roman"/>
                <a:ea typeface="Times Roman"/>
                <a:cs typeface="Times Roman"/>
                <a:sym typeface="Times Roman"/>
              </a:defRPr>
            </a:pPr>
            <a:r>
              <a:t>Problem Formulation:</a:t>
            </a:r>
          </a:p>
          <a:p>
            <a:pPr marL="0" indent="0" defTabSz="457200">
              <a:lnSpc>
                <a:spcPct val="100000"/>
              </a:lnSpc>
              <a:spcBef>
                <a:spcPts val="1200"/>
              </a:spcBef>
              <a:buSzTx/>
              <a:buNone/>
              <a:defRPr sz="2300">
                <a:latin typeface="Times Roman"/>
                <a:ea typeface="Times Roman"/>
                <a:cs typeface="Times Roman"/>
                <a:sym typeface="Times Roman"/>
              </a:defRPr>
            </a:pPr>
            <a:r>
              <a:t>Malware detection is a critical task in cybersecurity, where the goal is to identify malicious software before it can harm systems or steal sensitive information. Traditional malware detection methods, such as signature-based detection or heuristic analysis, rely on predefined patterns or rules, which are often ineffective against new, unseen malware. This limitation has led to the adoption of machine learning (ML) models to detect malware based on the behavior and static features of files.</a:t>
            </a:r>
          </a:p>
          <a:p>
            <a:pPr marL="0" indent="0" defTabSz="457200">
              <a:lnSpc>
                <a:spcPct val="100000"/>
              </a:lnSpc>
              <a:spcBef>
                <a:spcPts val="1200"/>
              </a:spcBef>
              <a:buSzTx/>
              <a:buNone/>
              <a:defRPr sz="2300">
                <a:latin typeface="Times Roman"/>
                <a:ea typeface="Times Roman"/>
                <a:cs typeface="Times Roman"/>
                <a:sym typeface="Times Roman"/>
              </a:defRPr>
            </a:pPr>
            <a:r>
              <a:t>However, despite the growing adoption of machine learning in this domain, there are several challenges that need to be addressed for effective malware detection:</a:t>
            </a:r>
          </a:p>
          <a:p>
            <a:pPr marL="457200" indent="-317500" defTabSz="457200">
              <a:lnSpc>
                <a:spcPct val="100000"/>
              </a:lnSpc>
              <a:spcBef>
                <a:spcPts val="1200"/>
              </a:spcBef>
              <a:buSzPct val="100000"/>
              <a:buFont typeface="Times Roman"/>
              <a:buAutoNum type="arabicPeriod" startAt="1"/>
              <a:defRPr sz="2300">
                <a:latin typeface="Times Roman"/>
                <a:ea typeface="Times Roman"/>
                <a:cs typeface="Times Roman"/>
                <a:sym typeface="Times Roman"/>
              </a:defRPr>
            </a:pPr>
            <a:r>
              <a:rPr b="1"/>
              <a:t>Lack of Generalization and Adaptability:</a:t>
            </a:r>
            <a:r>
              <a:t> Machine learning models, such as decision trees, support vector machines, and even deep learning techniques, may fail to generalize well to new, evolving forms of malware. Many existing models are trained on specific datasets, which may not include all possible variants of malware, leading to decreased accuracy when they encounter new types of malicious files.</a:t>
            </a:r>
          </a:p>
          <a:p>
            <a:pPr marL="457200" indent="-317500" defTabSz="457200">
              <a:lnSpc>
                <a:spcPct val="100000"/>
              </a:lnSpc>
              <a:spcBef>
                <a:spcPts val="1200"/>
              </a:spcBef>
              <a:buSzPct val="100000"/>
              <a:buFont typeface="Times Roman"/>
              <a:buAutoNum type="arabicPeriod" startAt="1"/>
              <a:defRPr sz="2300">
                <a:latin typeface="Times Roman"/>
                <a:ea typeface="Times Roman"/>
                <a:cs typeface="Times Roman"/>
                <a:sym typeface="Times Roman"/>
              </a:defRPr>
            </a:pPr>
            <a:r>
              <a:rPr b="1"/>
              <a:t>Black-Box Nature of ML Models:</a:t>
            </a:r>
            <a:r>
              <a:t> Many machine learning models, particularly complex ones like ensemble methods (e.g., Random Forest), deep neural networks, and XGBoost, suffer from a "black-box" nature. This means that while they may achieve high accuracy in detecting malware, it is difficult for users and cybersecurity professionals to understand how and why a model reached a particular decision. In high-stakes environments like cybersecurity, this lack of transparency can undermine trust in automated systems, especially when the consequences of false positives or false negatives are severe.</a:t>
            </a:r>
          </a:p>
          <a:p>
            <a:pPr marL="457200" indent="-317500" defTabSz="457200">
              <a:lnSpc>
                <a:spcPct val="100000"/>
              </a:lnSpc>
              <a:spcBef>
                <a:spcPts val="1200"/>
              </a:spcBef>
              <a:buSzPct val="100000"/>
              <a:buFont typeface="Times Roman"/>
              <a:buAutoNum type="arabicPeriod" startAt="1"/>
              <a:defRPr sz="2300">
                <a:latin typeface="Times Roman"/>
                <a:ea typeface="Times Roman"/>
                <a:cs typeface="Times Roman"/>
                <a:sym typeface="Times Roman"/>
              </a:defRPr>
            </a:pPr>
            <a:r>
              <a:rPr b="1"/>
              <a:t>Feature Redundancy and Irrelevance:</a:t>
            </a:r>
            <a:r>
              <a:t> In machine learning, features play a critical role in the accuracy of the model. The CLAMP dataset, used in this project, contains a large set of static features extracted from executable files. However, not all features may be relevant for the task at hand. Some features may be redundant, noisy, or irrelevant, leading to overfitting or inefficiencies in the model. Efficient feature selection is essential for improving model performance and reducing computation time.</a:t>
            </a:r>
          </a:p>
          <a:p>
            <a:pPr marL="0" indent="0" defTabSz="457200">
              <a:lnSpc>
                <a:spcPct val="100000"/>
              </a:lnSpc>
              <a:spcBef>
                <a:spcPts val="1200"/>
              </a:spcBef>
              <a:buSzTx/>
              <a:buNone/>
              <a:defRPr sz="2300">
                <a:latin typeface="Times Roman"/>
                <a:ea typeface="Times Roman"/>
                <a:cs typeface="Times Roman"/>
                <a:sym typeface="Times Roman"/>
              </a:defRPr>
            </a:pPr>
            <a:r>
              <a:t>Given these challenges, the problem can be formulated as follows:</a:t>
            </a:r>
          </a:p>
          <a:p>
            <a:pPr marL="457200" indent="-317500" defTabSz="457200">
              <a:lnSpc>
                <a:spcPct val="100000"/>
              </a:lnSpc>
              <a:spcBef>
                <a:spcPts val="1200"/>
              </a:spcBef>
              <a:buFont typeface="Times Roman"/>
              <a:defRPr sz="2300">
                <a:latin typeface="Times Roman"/>
                <a:ea typeface="Times Roman"/>
                <a:cs typeface="Times Roman"/>
                <a:sym typeface="Times Roman"/>
              </a:defRPr>
            </a:pPr>
            <a:r>
              <a:rPr b="1"/>
              <a:t>Develop a robust malware detection system</a:t>
            </a:r>
            <a:r>
              <a:t> that uses machine learning techniques (e.g., Random Forest and XGBoost) to classify files as either benign or malicious based on the static features extracted from executable files in the CLAMP dataset.</a:t>
            </a:r>
          </a:p>
          <a:p>
            <a:pPr marL="457200" indent="-317500" defTabSz="457200">
              <a:lnSpc>
                <a:spcPct val="100000"/>
              </a:lnSpc>
              <a:spcBef>
                <a:spcPts val="1200"/>
              </a:spcBef>
              <a:buFont typeface="Times Roman"/>
              <a:defRPr sz="2300">
                <a:latin typeface="Times Roman"/>
                <a:ea typeface="Times Roman"/>
                <a:cs typeface="Times Roman"/>
                <a:sym typeface="Times Roman"/>
              </a:defRPr>
            </a:pPr>
            <a:r>
              <a:rPr b="1"/>
              <a:t>Address the issue of model explainability</a:t>
            </a:r>
            <a:r>
              <a:t> by integrating Explainable AI (XAI) methods, such as SHAP, to provide clear and interpretable reasons behind each malware detection decision. The aim is to ensure that the model’s decision-making process can be understood, trusted, and acted upon by cybersecurity professionals.</a:t>
            </a:r>
          </a:p>
          <a:p>
            <a:pPr marL="0" indent="0" defTabSz="457200">
              <a:lnSpc>
                <a:spcPct val="100000"/>
              </a:lnSpc>
              <a:spcBef>
                <a:spcPts val="1200"/>
              </a:spcBef>
              <a:buSzTx/>
              <a:buNone/>
              <a:defRPr sz="2300">
                <a:latin typeface="Times Roman"/>
                <a:ea typeface="Times Roman"/>
                <a:cs typeface="Times Roman"/>
                <a:sym typeface="Times Roman"/>
              </a:defRPr>
            </a:pPr>
            <a:r>
              <a:t>Thus, the problem formulation for this project is to build a </a:t>
            </a:r>
            <a:r>
              <a:rPr b="1"/>
              <a:t>malware detection system that not only accurately classifies malware and benign files but also provides transparency and trust through explainable AI</a:t>
            </a:r>
            <a:r>
              <a:t> techniques. Additionally, the system should be optimized to use only the most relevant features, ensuring both high performance and efficient computation.</a:t>
            </a:r>
          </a:p>
        </p:txBody>
      </p:sp>
      <p:sp>
        <p:nvSpPr>
          <p:cNvPr id="22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225" name="Project Description"/>
          <p:cNvSpPr txBox="1"/>
          <p:nvPr>
            <p:ph type="title"/>
          </p:nvPr>
        </p:nvSpPr>
        <p:spPr>
          <a:prstGeom prst="rect">
            <a:avLst/>
          </a:prstGeom>
        </p:spPr>
        <p:txBody>
          <a:bodyPr/>
          <a:lstStyle>
            <a:lvl1pPr>
              <a:defRPr>
                <a:solidFill>
                  <a:srgbClr val="2F8029"/>
                </a:solidFill>
              </a:defRPr>
            </a:lvl1pPr>
          </a:lstStyle>
          <a:p>
            <a:pPr/>
            <a:r>
              <a:t>Project Description</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227" name="Proposed System Design"/>
          <p:cNvSpPr txBox="1"/>
          <p:nvPr>
            <p:ph type="title"/>
          </p:nvPr>
        </p:nvSpPr>
        <p:spPr>
          <a:prstGeom prst="rect">
            <a:avLst/>
          </a:prstGeom>
        </p:spPr>
        <p:txBody>
          <a:bodyPr/>
          <a:lstStyle>
            <a:lvl1pPr>
              <a:defRPr b="1">
                <a:latin typeface="+mn-lt"/>
                <a:ea typeface="+mn-ea"/>
                <a:cs typeface="+mn-cs"/>
                <a:sym typeface="Helvetica Neue"/>
              </a:defRPr>
            </a:lvl1pPr>
          </a:lstStyle>
          <a:p>
            <a:pPr/>
            <a:r>
              <a:t>Proposed System Design</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229" name="High-Level System Architecture"/>
          <p:cNvSpPr txBox="1"/>
          <p:nvPr>
            <p:ph type="title"/>
          </p:nvPr>
        </p:nvSpPr>
        <p:spPr>
          <a:prstGeom prst="rect">
            <a:avLst/>
          </a:prstGeom>
        </p:spPr>
        <p:txBody>
          <a:bodyPr/>
          <a:lstStyle>
            <a:lvl1pPr>
              <a:defRPr>
                <a:solidFill>
                  <a:srgbClr val="2F8029"/>
                </a:solidFill>
              </a:defRPr>
            </a:lvl1pPr>
          </a:lstStyle>
          <a:p>
            <a:pPr/>
            <a:r>
              <a:t>High-Level System Architecture</a:t>
            </a:r>
          </a:p>
        </p:txBody>
      </p:sp>
      <p:sp>
        <p:nvSpPr>
          <p:cNvPr id="230" name="Data Collection and Preprocessing:…"/>
          <p:cNvSpPr txBox="1"/>
          <p:nvPr>
            <p:ph type="body" idx="1"/>
          </p:nvPr>
        </p:nvSpPr>
        <p:spPr>
          <a:xfrm>
            <a:off x="397754" y="2660819"/>
            <a:ext cx="23588492" cy="10551361"/>
          </a:xfrm>
          <a:prstGeom prst="rect">
            <a:avLst/>
          </a:prstGeom>
        </p:spPr>
        <p:txBody>
          <a:bodyPr/>
          <a:lstStyle/>
          <a:p>
            <a:pPr marL="0" indent="0" defTabSz="457200">
              <a:lnSpc>
                <a:spcPct val="100000"/>
              </a:lnSpc>
              <a:spcBef>
                <a:spcPts val="1200"/>
              </a:spcBef>
              <a:buSzTx/>
              <a:buNone/>
              <a:defRPr b="1" sz="2700">
                <a:latin typeface="Times Roman"/>
                <a:ea typeface="Times Roman"/>
                <a:cs typeface="Times Roman"/>
                <a:sym typeface="Times Roman"/>
              </a:defRPr>
            </a:pPr>
            <a:r>
              <a:t>Data Collection and Preprocessing:</a:t>
            </a:r>
            <a:endParaRPr b="0"/>
          </a:p>
          <a:p>
            <a:pPr marL="457200" indent="-317500" defTabSz="457200">
              <a:lnSpc>
                <a:spcPct val="100000"/>
              </a:lnSpc>
              <a:spcBef>
                <a:spcPts val="0"/>
              </a:spcBef>
              <a:buFont typeface="Times Roman"/>
              <a:defRPr sz="2700">
                <a:latin typeface="Times Roman"/>
                <a:ea typeface="Times Roman"/>
                <a:cs typeface="Times Roman"/>
                <a:sym typeface="Times Roman"/>
              </a:defRPr>
            </a:pPr>
            <a:r>
              <a:rPr b="1"/>
              <a:t>Dataset:</a:t>
            </a:r>
            <a:r>
              <a:t> The </a:t>
            </a:r>
            <a:r>
              <a:rPr b="1"/>
              <a:t>CLAMP dataset</a:t>
            </a:r>
            <a:r>
              <a:t> provides static features extracted from executable files.</a:t>
            </a:r>
          </a:p>
          <a:p>
            <a:pPr marL="457200" indent="-317500" defTabSz="457200">
              <a:lnSpc>
                <a:spcPct val="100000"/>
              </a:lnSpc>
              <a:spcBef>
                <a:spcPts val="0"/>
              </a:spcBef>
              <a:buFont typeface="Times Roman"/>
              <a:defRPr b="1" sz="2700">
                <a:latin typeface="Times Roman"/>
                <a:ea typeface="Times Roman"/>
                <a:cs typeface="Times Roman"/>
                <a:sym typeface="Times Roman"/>
              </a:defRPr>
            </a:pPr>
            <a:r>
              <a:t>Data Preprocessing:</a:t>
            </a:r>
            <a:endParaRPr b="0"/>
          </a:p>
          <a:p>
            <a:pPr lvl="1" marL="914400" indent="-317500" defTabSz="457200">
              <a:lnSpc>
                <a:spcPct val="100000"/>
              </a:lnSpc>
              <a:spcBef>
                <a:spcPts val="0"/>
              </a:spcBef>
              <a:buFont typeface="Times Roman"/>
              <a:buChar char="◦"/>
              <a:defRPr sz="2700">
                <a:latin typeface="Times Roman"/>
                <a:ea typeface="Times Roman"/>
                <a:cs typeface="Times Roman"/>
                <a:sym typeface="Times Roman"/>
              </a:defRPr>
            </a:pPr>
            <a:r>
              <a:rPr b="1"/>
              <a:t>Standardization with StandardScaler:</a:t>
            </a:r>
            <a:r>
              <a:t> Features are standardized using </a:t>
            </a:r>
            <a:r>
              <a:rPr b="1"/>
              <a:t>StandardScaler</a:t>
            </a:r>
            <a:r>
              <a:t> to ensure that they have a mean of 0 and a standard deviation of 1. This is important for algorithms like Random Forest and XGBoost to perform optimally.</a:t>
            </a:r>
          </a:p>
          <a:p>
            <a:pPr lvl="1" marL="914400" indent="-317500" defTabSz="457200">
              <a:lnSpc>
                <a:spcPct val="100000"/>
              </a:lnSpc>
              <a:spcBef>
                <a:spcPts val="0"/>
              </a:spcBef>
              <a:buFont typeface="Times Roman"/>
              <a:buChar char="◦"/>
              <a:defRPr sz="2700">
                <a:latin typeface="Times Roman"/>
                <a:ea typeface="Times Roman"/>
                <a:cs typeface="Times Roman"/>
                <a:sym typeface="Times Roman"/>
              </a:defRPr>
            </a:pPr>
            <a:r>
              <a:rPr b="1"/>
              <a:t>Handling Missing Data:</a:t>
            </a:r>
            <a:r>
              <a:t> Any missing values in the dataset are handled (imputation or removal).</a:t>
            </a:r>
          </a:p>
          <a:p>
            <a:pPr lvl="1" marL="914400" indent="-317500" defTabSz="457200">
              <a:lnSpc>
                <a:spcPct val="100000"/>
              </a:lnSpc>
              <a:spcBef>
                <a:spcPts val="0"/>
              </a:spcBef>
              <a:buFont typeface="Times Roman"/>
              <a:buChar char="◦"/>
              <a:defRPr sz="2700">
                <a:latin typeface="Times Roman"/>
                <a:ea typeface="Times Roman"/>
                <a:cs typeface="Times Roman"/>
                <a:sym typeface="Times Roman"/>
              </a:defRPr>
            </a:pPr>
            <a:r>
              <a:rPr b="1"/>
              <a:t>Categorical Encoding:</a:t>
            </a:r>
            <a:r>
              <a:t> If any categorical features are present, they are encoded appropriately.</a:t>
            </a:r>
          </a:p>
          <a:p>
            <a:pPr marL="0" indent="0" defTabSz="457200">
              <a:lnSpc>
                <a:spcPct val="100000"/>
              </a:lnSpc>
              <a:spcBef>
                <a:spcPts val="1200"/>
              </a:spcBef>
              <a:buSzTx/>
              <a:buNone/>
              <a:defRPr b="1" sz="2700">
                <a:latin typeface="Times Roman"/>
                <a:ea typeface="Times Roman"/>
                <a:cs typeface="Times Roman"/>
                <a:sym typeface="Times Roman"/>
              </a:defRPr>
            </a:pPr>
            <a:r>
              <a:t>Balancing the Dataset with SMOTE:</a:t>
            </a:r>
            <a:endParaRPr b="0"/>
          </a:p>
          <a:p>
            <a:pPr marL="457200" indent="-317500" defTabSz="457200">
              <a:lnSpc>
                <a:spcPct val="100000"/>
              </a:lnSpc>
              <a:spcBef>
                <a:spcPts val="0"/>
              </a:spcBef>
              <a:buFont typeface="Times Roman"/>
              <a:defRPr sz="2700">
                <a:latin typeface="Times Roman"/>
                <a:ea typeface="Times Roman"/>
                <a:cs typeface="Times Roman"/>
                <a:sym typeface="Times Roman"/>
              </a:defRPr>
            </a:pPr>
            <a:r>
              <a:rPr b="1"/>
              <a:t>SMOTE (Synthetic Minority Over-sampling Technique):</a:t>
            </a:r>
            <a:r>
              <a:t> The dataset is imbalanced, with fewer instances of malicious files (minority class) compared to benign files (majority class). SMOTE is used to create synthetic examples of the minority class (malicious files) by generating new, plausible data points based on the existing instances.</a:t>
            </a:r>
          </a:p>
          <a:p>
            <a:pPr marL="457200" indent="-317500" defTabSz="457200">
              <a:lnSpc>
                <a:spcPct val="100000"/>
              </a:lnSpc>
              <a:spcBef>
                <a:spcPts val="0"/>
              </a:spcBef>
              <a:buFont typeface="Times Roman"/>
              <a:defRPr sz="2700">
                <a:latin typeface="Times Roman"/>
                <a:ea typeface="Times Roman"/>
                <a:cs typeface="Times Roman"/>
                <a:sym typeface="Times Roman"/>
              </a:defRPr>
            </a:pPr>
            <a:r>
              <a:t>This step helps to balance the dataset and prevents the model from becoming biased towards the majority class.</a:t>
            </a:r>
          </a:p>
          <a:p>
            <a:pPr marL="0" indent="0" defTabSz="457200">
              <a:lnSpc>
                <a:spcPct val="100000"/>
              </a:lnSpc>
              <a:spcBef>
                <a:spcPts val="1200"/>
              </a:spcBef>
              <a:buSzTx/>
              <a:buNone/>
              <a:defRPr b="1" sz="2700">
                <a:latin typeface="Times Roman"/>
                <a:ea typeface="Times Roman"/>
                <a:cs typeface="Times Roman"/>
                <a:sym typeface="Times Roman"/>
              </a:defRPr>
            </a:pPr>
            <a:r>
              <a:t>Feature Selection with PCA:</a:t>
            </a:r>
            <a:endParaRPr b="0"/>
          </a:p>
          <a:p>
            <a:pPr marL="457200" indent="-317500" defTabSz="457200">
              <a:lnSpc>
                <a:spcPct val="100000"/>
              </a:lnSpc>
              <a:spcBef>
                <a:spcPts val="0"/>
              </a:spcBef>
              <a:buFont typeface="Times Roman"/>
              <a:defRPr sz="2700">
                <a:latin typeface="Times Roman"/>
                <a:ea typeface="Times Roman"/>
                <a:cs typeface="Times Roman"/>
                <a:sym typeface="Times Roman"/>
              </a:defRPr>
            </a:pPr>
            <a:r>
              <a:rPr b="1"/>
              <a:t>PCA (Principal Component Analysis):</a:t>
            </a:r>
            <a:r>
              <a:t> After preprocessing and balancing, </a:t>
            </a:r>
            <a:r>
              <a:rPr b="1"/>
              <a:t>PCA</a:t>
            </a:r>
            <a:r>
              <a:t> is applied to reduce the dimensionality of the dataset. PCA selects the most significant components, thus reducing noise and redundancy in the features.</a:t>
            </a:r>
          </a:p>
          <a:p>
            <a:pPr marL="457200" indent="-317500" defTabSz="457200">
              <a:lnSpc>
                <a:spcPct val="100000"/>
              </a:lnSpc>
              <a:spcBef>
                <a:spcPts val="0"/>
              </a:spcBef>
              <a:buFont typeface="Times Roman"/>
              <a:defRPr sz="2700">
                <a:latin typeface="Times Roman"/>
                <a:ea typeface="Times Roman"/>
                <a:cs typeface="Times Roman"/>
                <a:sym typeface="Times Roman"/>
              </a:defRPr>
            </a:pPr>
            <a:r>
              <a:t>PCA transforms the original features into principal components that retain the most variance, simplifying the feature space for model training.</a:t>
            </a:r>
          </a:p>
          <a:p>
            <a:pPr marL="0" indent="0" defTabSz="457200">
              <a:lnSpc>
                <a:spcPct val="100000"/>
              </a:lnSpc>
              <a:spcBef>
                <a:spcPts val="1200"/>
              </a:spcBef>
              <a:buSzTx/>
              <a:buNone/>
              <a:defRPr b="1" sz="2700">
                <a:latin typeface="Times Roman"/>
                <a:ea typeface="Times Roman"/>
                <a:cs typeface="Times Roman"/>
                <a:sym typeface="Times Roman"/>
              </a:defRPr>
            </a:pPr>
            <a:r>
              <a:t>Model Training:</a:t>
            </a:r>
            <a:endParaRPr b="0"/>
          </a:p>
          <a:p>
            <a:pPr marL="457200" indent="-317500" defTabSz="457200">
              <a:lnSpc>
                <a:spcPct val="100000"/>
              </a:lnSpc>
              <a:spcBef>
                <a:spcPts val="0"/>
              </a:spcBef>
              <a:buFont typeface="Times Roman"/>
              <a:defRPr sz="2700">
                <a:latin typeface="Times Roman"/>
                <a:ea typeface="Times Roman"/>
                <a:cs typeface="Times Roman"/>
                <a:sym typeface="Times Roman"/>
              </a:defRPr>
            </a:pPr>
            <a:r>
              <a:rPr b="1"/>
              <a:t>Random Forest Classifier:</a:t>
            </a:r>
            <a:r>
              <a:t> A Random Forest model is trained on the PCA-reduced data. Random Forest, being an ensemble learning algorithm, is effective in capturing complex relationships within the dataset and provides robust classification results.</a:t>
            </a:r>
          </a:p>
          <a:p>
            <a:pPr marL="0" indent="0" defTabSz="457200">
              <a:lnSpc>
                <a:spcPct val="100000"/>
              </a:lnSpc>
              <a:spcBef>
                <a:spcPts val="1200"/>
              </a:spcBef>
              <a:buSzTx/>
              <a:buNone/>
              <a:defRPr b="1" sz="2700">
                <a:latin typeface="Times Roman"/>
                <a:ea typeface="Times Roman"/>
                <a:cs typeface="Times Roman"/>
                <a:sym typeface="Times Roman"/>
              </a:defRPr>
            </a:pPr>
            <a:r>
              <a:t>Explainability Layer with SHAP:</a:t>
            </a:r>
            <a:endParaRPr b="0"/>
          </a:p>
          <a:p>
            <a:pPr marL="457200" indent="-317500" defTabSz="457200">
              <a:lnSpc>
                <a:spcPct val="100000"/>
              </a:lnSpc>
              <a:spcBef>
                <a:spcPts val="0"/>
              </a:spcBef>
              <a:buFont typeface="Times Roman"/>
              <a:defRPr sz="2700">
                <a:latin typeface="Times Roman"/>
                <a:ea typeface="Times Roman"/>
                <a:cs typeface="Times Roman"/>
                <a:sym typeface="Times Roman"/>
              </a:defRPr>
            </a:pPr>
            <a:r>
              <a:rPr b="1"/>
              <a:t>SHAP (SHapley Additive exPlanations):</a:t>
            </a:r>
            <a:r>
              <a:t> After training, SHAP is applied to the model to provide clear, interpretable explanations of the predictions. SHAP helps explain the contribution of each feature or principal component in making a particular decision (malware or benign).</a:t>
            </a:r>
          </a:p>
        </p:txBody>
      </p:sp>
      <p:sp>
        <p:nvSpPr>
          <p:cNvPr id="23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233" name="Detailed System Flow"/>
          <p:cNvSpPr txBox="1"/>
          <p:nvPr>
            <p:ph type="title"/>
          </p:nvPr>
        </p:nvSpPr>
        <p:spPr>
          <a:prstGeom prst="rect">
            <a:avLst/>
          </a:prstGeom>
        </p:spPr>
        <p:txBody>
          <a:bodyPr/>
          <a:lstStyle>
            <a:lvl1pPr>
              <a:defRPr>
                <a:solidFill>
                  <a:srgbClr val="2F8029"/>
                </a:solidFill>
              </a:defRPr>
            </a:lvl1pPr>
          </a:lstStyle>
          <a:p>
            <a:pPr/>
            <a:r>
              <a:t>Detailed System Flow</a:t>
            </a:r>
          </a:p>
        </p:txBody>
      </p:sp>
      <p:sp>
        <p:nvSpPr>
          <p:cNvPr id="234" name="Input (Executable Files):…"/>
          <p:cNvSpPr txBox="1"/>
          <p:nvPr>
            <p:ph type="body" idx="1"/>
          </p:nvPr>
        </p:nvSpPr>
        <p:spPr>
          <a:xfrm>
            <a:off x="397754" y="2660819"/>
            <a:ext cx="23588492" cy="10551361"/>
          </a:xfrm>
          <a:prstGeom prst="rect">
            <a:avLst/>
          </a:prstGeom>
        </p:spPr>
        <p:txBody>
          <a:bodyPr/>
          <a:lstStyle/>
          <a:p>
            <a:pPr marL="0" indent="0" defTabSz="457200">
              <a:lnSpc>
                <a:spcPct val="100000"/>
              </a:lnSpc>
              <a:spcBef>
                <a:spcPts val="1200"/>
              </a:spcBef>
              <a:buSzTx/>
              <a:buNone/>
              <a:defRPr b="1" sz="2900">
                <a:latin typeface="Times Roman"/>
                <a:ea typeface="Times Roman"/>
                <a:cs typeface="Times Roman"/>
                <a:sym typeface="Times Roman"/>
              </a:defRPr>
            </a:pPr>
            <a:r>
              <a:t>Input (Executable Files):</a:t>
            </a:r>
            <a:endParaRPr b="0"/>
          </a:p>
          <a:p>
            <a:pPr marL="457200" indent="-317500" defTabSz="457200">
              <a:lnSpc>
                <a:spcPct val="100000"/>
              </a:lnSpc>
              <a:spcBef>
                <a:spcPts val="0"/>
              </a:spcBef>
              <a:buFont typeface="Times Roman"/>
              <a:defRPr sz="2900">
                <a:latin typeface="Times Roman"/>
                <a:ea typeface="Times Roman"/>
                <a:cs typeface="Times Roman"/>
                <a:sym typeface="Times Roman"/>
              </a:defRPr>
            </a:pPr>
            <a:r>
              <a:t>The static features are extracted from executable files to form the input dataset.</a:t>
            </a:r>
          </a:p>
          <a:p>
            <a:pPr marL="0" indent="0" defTabSz="457200">
              <a:lnSpc>
                <a:spcPct val="100000"/>
              </a:lnSpc>
              <a:spcBef>
                <a:spcPts val="1200"/>
              </a:spcBef>
              <a:buSzTx/>
              <a:buNone/>
              <a:defRPr b="1" sz="2900">
                <a:latin typeface="Times Roman"/>
                <a:ea typeface="Times Roman"/>
                <a:cs typeface="Times Roman"/>
                <a:sym typeface="Times Roman"/>
              </a:defRPr>
            </a:pPr>
            <a:r>
              <a:t>Preprocessing Module:</a:t>
            </a:r>
            <a:endParaRPr b="0"/>
          </a:p>
          <a:p>
            <a:pPr marL="457200" indent="-317500" defTabSz="457200">
              <a:lnSpc>
                <a:spcPct val="100000"/>
              </a:lnSpc>
              <a:spcBef>
                <a:spcPts val="0"/>
              </a:spcBef>
              <a:buFont typeface="Times Roman"/>
              <a:defRPr sz="2900">
                <a:latin typeface="Times Roman"/>
                <a:ea typeface="Times Roman"/>
                <a:cs typeface="Times Roman"/>
                <a:sym typeface="Times Roman"/>
              </a:defRPr>
            </a:pPr>
            <a:r>
              <a:rPr b="1"/>
              <a:t>StandardScaler:</a:t>
            </a:r>
            <a:r>
              <a:t> The features are scaled using </a:t>
            </a:r>
            <a:r>
              <a:rPr b="1"/>
              <a:t>StandardScaler</a:t>
            </a:r>
            <a:r>
              <a:t> to normalize the data, ensuring that all features are on the same scale for effective model performance.</a:t>
            </a:r>
          </a:p>
          <a:p>
            <a:pPr marL="457200" indent="-317500" defTabSz="457200">
              <a:lnSpc>
                <a:spcPct val="100000"/>
              </a:lnSpc>
              <a:spcBef>
                <a:spcPts val="0"/>
              </a:spcBef>
              <a:buFont typeface="Times Roman"/>
              <a:defRPr sz="2900">
                <a:latin typeface="Times Roman"/>
                <a:ea typeface="Times Roman"/>
                <a:cs typeface="Times Roman"/>
                <a:sym typeface="Times Roman"/>
              </a:defRPr>
            </a:pPr>
            <a:r>
              <a:rPr b="1"/>
              <a:t>Handling Missing Values:</a:t>
            </a:r>
            <a:r>
              <a:t> Any missing data is handled appropriately (either through imputation or removal).</a:t>
            </a:r>
          </a:p>
          <a:p>
            <a:pPr marL="457200" indent="-317500" defTabSz="457200">
              <a:lnSpc>
                <a:spcPct val="100000"/>
              </a:lnSpc>
              <a:spcBef>
                <a:spcPts val="0"/>
              </a:spcBef>
              <a:buFont typeface="Times Roman"/>
              <a:defRPr b="1" sz="2900">
                <a:latin typeface="Times Roman"/>
                <a:ea typeface="Times Roman"/>
                <a:cs typeface="Times Roman"/>
                <a:sym typeface="Times Roman"/>
              </a:defRPr>
            </a:pPr>
            <a:r>
              <a:t>Categorical Encoding (if applicable):</a:t>
            </a:r>
            <a:r>
              <a:rPr b="0"/>
              <a:t> Any categorical variables are encoded.</a:t>
            </a:r>
            <a:endParaRPr b="0"/>
          </a:p>
          <a:p>
            <a:pPr marL="0" indent="0" defTabSz="457200">
              <a:lnSpc>
                <a:spcPct val="100000"/>
              </a:lnSpc>
              <a:spcBef>
                <a:spcPts val="1200"/>
              </a:spcBef>
              <a:buSzTx/>
              <a:buNone/>
              <a:defRPr b="1" sz="2900">
                <a:latin typeface="Times Roman"/>
                <a:ea typeface="Times Roman"/>
                <a:cs typeface="Times Roman"/>
                <a:sym typeface="Times Roman"/>
              </a:defRPr>
            </a:pPr>
            <a:r>
              <a:t>SMOTE for Balancing:</a:t>
            </a:r>
            <a:endParaRPr b="0"/>
          </a:p>
          <a:p>
            <a:pPr marL="457200" indent="-317500" defTabSz="457200">
              <a:lnSpc>
                <a:spcPct val="100000"/>
              </a:lnSpc>
              <a:spcBef>
                <a:spcPts val="0"/>
              </a:spcBef>
              <a:buFont typeface="Times Roman"/>
              <a:defRPr sz="2900">
                <a:latin typeface="Times Roman"/>
                <a:ea typeface="Times Roman"/>
                <a:cs typeface="Times Roman"/>
                <a:sym typeface="Times Roman"/>
              </a:defRPr>
            </a:pPr>
            <a:r>
              <a:rPr b="1"/>
              <a:t>SMOTE:</a:t>
            </a:r>
            <a:r>
              <a:t> SMOTE is applied to address class imbalance by generating synthetic instances of the minority class (malware), thus balancing the dataset and improving the model's ability to correctly classify both classes.</a:t>
            </a:r>
          </a:p>
          <a:p>
            <a:pPr marL="0" indent="0" defTabSz="457200">
              <a:lnSpc>
                <a:spcPct val="100000"/>
              </a:lnSpc>
              <a:spcBef>
                <a:spcPts val="1200"/>
              </a:spcBef>
              <a:buSzTx/>
              <a:buNone/>
              <a:defRPr b="1" sz="2900">
                <a:latin typeface="Times Roman"/>
                <a:ea typeface="Times Roman"/>
                <a:cs typeface="Times Roman"/>
                <a:sym typeface="Times Roman"/>
              </a:defRPr>
            </a:pPr>
            <a:r>
              <a:t>PCA Feature Selection:</a:t>
            </a:r>
            <a:endParaRPr b="0"/>
          </a:p>
          <a:p>
            <a:pPr marL="457200" indent="-317500" defTabSz="457200">
              <a:lnSpc>
                <a:spcPct val="100000"/>
              </a:lnSpc>
              <a:spcBef>
                <a:spcPts val="0"/>
              </a:spcBef>
              <a:buFont typeface="Times Roman"/>
              <a:defRPr sz="2900">
                <a:latin typeface="Times Roman"/>
                <a:ea typeface="Times Roman"/>
                <a:cs typeface="Times Roman"/>
                <a:sym typeface="Times Roman"/>
              </a:defRPr>
            </a:pPr>
            <a:r>
              <a:rPr b="1"/>
              <a:t>PCA:</a:t>
            </a:r>
            <a:r>
              <a:t> After balancing the dataset, PCA reduces the dimensionality by transforming the features into principal components. These components are selected based on their variance, ensuring that only the most informative features are used for training.</a:t>
            </a:r>
          </a:p>
          <a:p>
            <a:pPr marL="0" indent="0" defTabSz="457200">
              <a:lnSpc>
                <a:spcPct val="100000"/>
              </a:lnSpc>
              <a:spcBef>
                <a:spcPts val="1200"/>
              </a:spcBef>
              <a:buSzTx/>
              <a:buNone/>
              <a:defRPr b="1" sz="2900">
                <a:latin typeface="Times Roman"/>
                <a:ea typeface="Times Roman"/>
                <a:cs typeface="Times Roman"/>
                <a:sym typeface="Times Roman"/>
              </a:defRPr>
            </a:pPr>
            <a:r>
              <a:t>Modeling:</a:t>
            </a:r>
            <a:endParaRPr b="0"/>
          </a:p>
          <a:p>
            <a:pPr marL="457200" indent="-317500" defTabSz="457200">
              <a:lnSpc>
                <a:spcPct val="100000"/>
              </a:lnSpc>
              <a:spcBef>
                <a:spcPts val="0"/>
              </a:spcBef>
              <a:buFont typeface="Times Roman"/>
              <a:defRPr sz="2900">
                <a:latin typeface="Times Roman"/>
                <a:ea typeface="Times Roman"/>
                <a:cs typeface="Times Roman"/>
                <a:sym typeface="Times Roman"/>
              </a:defRPr>
            </a:pPr>
            <a:r>
              <a:t>The </a:t>
            </a:r>
            <a:r>
              <a:rPr b="1"/>
              <a:t>Random Forest Classifier</a:t>
            </a:r>
            <a:r>
              <a:t> is trained on the PCA-reduced dataset, and the model learns to classify the files as benign or malware based on the provided features.</a:t>
            </a:r>
          </a:p>
          <a:p>
            <a:pPr marL="0" indent="0" defTabSz="457200">
              <a:lnSpc>
                <a:spcPct val="100000"/>
              </a:lnSpc>
              <a:spcBef>
                <a:spcPts val="1200"/>
              </a:spcBef>
              <a:buSzTx/>
              <a:buNone/>
              <a:defRPr b="1" sz="2900">
                <a:latin typeface="Times Roman"/>
                <a:ea typeface="Times Roman"/>
                <a:cs typeface="Times Roman"/>
                <a:sym typeface="Times Roman"/>
              </a:defRPr>
            </a:pPr>
            <a:r>
              <a:t>SHAP Integration:</a:t>
            </a:r>
            <a:endParaRPr b="0"/>
          </a:p>
          <a:p>
            <a:pPr marL="457200" indent="-317500" defTabSz="457200">
              <a:lnSpc>
                <a:spcPct val="100000"/>
              </a:lnSpc>
              <a:spcBef>
                <a:spcPts val="0"/>
              </a:spcBef>
              <a:buFont typeface="Times Roman"/>
              <a:defRPr sz="2900">
                <a:latin typeface="Times Roman"/>
                <a:ea typeface="Times Roman"/>
                <a:cs typeface="Times Roman"/>
                <a:sym typeface="Times Roman"/>
              </a:defRPr>
            </a:pPr>
            <a:r>
              <a:rPr b="1"/>
              <a:t>SHAP:</a:t>
            </a:r>
            <a:r>
              <a:t> After the model makes predictions, SHAP is used to provide an explanation of how the features (or principal components) contributed to the prediction. Visualizations like SHAP summary plots or force plots can be used to show the importance of each feature.</a:t>
            </a:r>
          </a:p>
          <a:p>
            <a:pPr marL="0" indent="0" defTabSz="457200">
              <a:lnSpc>
                <a:spcPct val="100000"/>
              </a:lnSpc>
              <a:spcBef>
                <a:spcPts val="1200"/>
              </a:spcBef>
              <a:buSzTx/>
              <a:buNone/>
              <a:defRPr b="1" sz="2900">
                <a:latin typeface="Times Roman"/>
                <a:ea typeface="Times Roman"/>
                <a:cs typeface="Times Roman"/>
                <a:sym typeface="Times Roman"/>
              </a:defRPr>
            </a:pPr>
            <a:r>
              <a:t>Output:</a:t>
            </a:r>
            <a:endParaRPr b="0"/>
          </a:p>
          <a:p>
            <a:pPr marL="457200" indent="-317500" defTabSz="457200">
              <a:lnSpc>
                <a:spcPct val="100000"/>
              </a:lnSpc>
              <a:spcBef>
                <a:spcPts val="0"/>
              </a:spcBef>
              <a:buFont typeface="Times Roman"/>
              <a:defRPr sz="2900">
                <a:latin typeface="Times Roman"/>
                <a:ea typeface="Times Roman"/>
                <a:cs typeface="Times Roman"/>
                <a:sym typeface="Times Roman"/>
              </a:defRPr>
            </a:pPr>
            <a:r>
              <a:t>The final output includes the </a:t>
            </a:r>
            <a:r>
              <a:rPr b="1"/>
              <a:t>prediction (Malware or Benign)</a:t>
            </a:r>
            <a:r>
              <a:t> and an </a:t>
            </a:r>
            <a:r>
              <a:rPr b="1"/>
              <a:t>explanation</a:t>
            </a:r>
            <a:r>
              <a:t> of the most influential features in the prediction process.</a:t>
            </a:r>
          </a:p>
        </p:txBody>
      </p:sp>
      <p:sp>
        <p:nvSpPr>
          <p:cNvPr id="23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23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38" name="pasted-movie.png" descr="pasted-movie.png"/>
          <p:cNvPicPr>
            <a:picLocks noChangeAspect="1"/>
          </p:cNvPicPr>
          <p:nvPr/>
        </p:nvPicPr>
        <p:blipFill>
          <a:blip r:embed="rId2">
            <a:extLst/>
          </a:blip>
          <a:srcRect l="0" t="0" r="0" b="0"/>
          <a:stretch>
            <a:fillRect/>
          </a:stretch>
        </p:blipFill>
        <p:spPr>
          <a:xfrm>
            <a:off x="10137873" y="0"/>
            <a:ext cx="4741403" cy="13716001"/>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175" name="Aim of the project"/>
          <p:cNvSpPr txBox="1"/>
          <p:nvPr>
            <p:ph type="title"/>
          </p:nvPr>
        </p:nvSpPr>
        <p:spPr>
          <a:prstGeom prst="rect">
            <a:avLst/>
          </a:prstGeom>
        </p:spPr>
        <p:txBody>
          <a:bodyPr/>
          <a:lstStyle>
            <a:lvl1pPr>
              <a:defRPr>
                <a:solidFill>
                  <a:srgbClr val="2F8029"/>
                </a:solidFill>
              </a:defRPr>
            </a:lvl1pPr>
          </a:lstStyle>
          <a:p>
            <a:pPr/>
            <a:r>
              <a:t>Aim of the project </a:t>
            </a:r>
          </a:p>
        </p:txBody>
      </p:sp>
      <p:sp>
        <p:nvSpPr>
          <p:cNvPr id="176" name="The aim of this project is to develop a robust and accurate malware detection system that leverages machine learning techniques to identify malicious software. Specifically, the project focuses on utilizing the CLAMP dataset, which consists of static fea"/>
          <p:cNvSpPr txBox="1"/>
          <p:nvPr>
            <p:ph type="body" idx="1"/>
          </p:nvPr>
        </p:nvSpPr>
        <p:spPr>
          <a:xfrm>
            <a:off x="1206500" y="2804758"/>
            <a:ext cx="21971000" cy="10197391"/>
          </a:xfrm>
          <a:prstGeom prst="rect">
            <a:avLst/>
          </a:prstGeom>
        </p:spPr>
        <p:txBody>
          <a:bodyPr/>
          <a:lstStyle/>
          <a:p>
            <a:pPr marL="0" indent="0" defTabSz="457200">
              <a:lnSpc>
                <a:spcPct val="100000"/>
              </a:lnSpc>
              <a:spcBef>
                <a:spcPts val="1200"/>
              </a:spcBef>
              <a:buSzTx/>
              <a:buNone/>
              <a:defRPr sz="3800">
                <a:latin typeface="Times Roman"/>
                <a:ea typeface="Times Roman"/>
                <a:cs typeface="Times Roman"/>
                <a:sym typeface="Times Roman"/>
              </a:defRPr>
            </a:pPr>
            <a:r>
              <a:t>The aim of this project is to develop a robust and accurate malware detection system that leverages machine learning techniques to identify malicious software. Specifically, the project focuses on utilizing the </a:t>
            </a:r>
            <a:r>
              <a:rPr b="1"/>
              <a:t>CLAMP dataset</a:t>
            </a:r>
            <a:r>
              <a:t>, which consists of static features of executable files, to train a model capable of distinguishing between benign and malicious files. The core objective is to apply </a:t>
            </a:r>
            <a:r>
              <a:rPr b="1"/>
              <a:t>Random Forest algorithm and XGBoost </a:t>
            </a:r>
            <a:r>
              <a:t> for classification, while integrating </a:t>
            </a:r>
            <a:r>
              <a:rPr b="1"/>
              <a:t>Explainable AI (XAI)</a:t>
            </a:r>
            <a:r>
              <a:t> techniques to ensure the transparency and interpretability of the model’s predictions.</a:t>
            </a:r>
          </a:p>
          <a:p>
            <a:pPr marL="0" indent="0" defTabSz="457200">
              <a:lnSpc>
                <a:spcPct val="100000"/>
              </a:lnSpc>
              <a:spcBef>
                <a:spcPts val="1200"/>
              </a:spcBef>
              <a:buSzTx/>
              <a:buNone/>
              <a:defRPr sz="3800">
                <a:latin typeface="Times Roman"/>
                <a:ea typeface="Times Roman"/>
                <a:cs typeface="Times Roman"/>
                <a:sym typeface="Times Roman"/>
              </a:defRPr>
            </a:pPr>
            <a:r>
              <a:t>The primary focus is on utilizing </a:t>
            </a:r>
            <a:r>
              <a:rPr b="1"/>
              <a:t>SHAP (SHapley Additive exPlanations)</a:t>
            </a:r>
            <a:r>
              <a:t> values to explain the contributions of individual features towards the model’s decision-making process. By providing clear and interpretable explanations for why a file is classified as malware or benign, the system aims to enhance trust in AI models within cybersecurity, where understanding the rationale behind model decisions is crucial.</a:t>
            </a:r>
          </a:p>
          <a:p>
            <a:pPr marL="0" indent="0" defTabSz="457200">
              <a:lnSpc>
                <a:spcPct val="100000"/>
              </a:lnSpc>
              <a:spcBef>
                <a:spcPts val="1200"/>
              </a:spcBef>
              <a:buSzTx/>
              <a:buNone/>
              <a:defRPr sz="3800">
                <a:latin typeface="Times Roman"/>
                <a:ea typeface="Times Roman"/>
                <a:cs typeface="Times Roman"/>
                <a:sym typeface="Times Roman"/>
              </a:defRPr>
            </a:pPr>
            <a:r>
              <a:t>Ultimately, the project strives to create a model that not only performs well in detecting malware but also provides a transparent framework for understanding its predictions, addressing one of the major concerns in applying machine learning to cybersecurity.</a:t>
            </a:r>
          </a:p>
        </p:txBody>
      </p:sp>
      <p:sp>
        <p:nvSpPr>
          <p:cNvPr id="177" name="Slide Number"/>
          <p:cNvSpPr txBox="1"/>
          <p:nvPr>
            <p:ph type="sldNum" sz="quarter" idx="2"/>
          </p:nvPr>
        </p:nvSpPr>
        <p:spPr>
          <a:xfrm>
            <a:off x="22872751" y="13080999"/>
            <a:ext cx="241403"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240" name="Experiment Result Analysis"/>
          <p:cNvSpPr txBox="1"/>
          <p:nvPr>
            <p:ph type="title"/>
          </p:nvPr>
        </p:nvSpPr>
        <p:spPr>
          <a:prstGeom prst="rect">
            <a:avLst/>
          </a:prstGeom>
        </p:spPr>
        <p:txBody>
          <a:bodyPr/>
          <a:lstStyle>
            <a:lvl1pPr>
              <a:defRPr>
                <a:solidFill>
                  <a:srgbClr val="2F8029"/>
                </a:solidFill>
              </a:defRPr>
            </a:lvl1pPr>
          </a:lstStyle>
          <a:p>
            <a:pPr/>
            <a:r>
              <a:t>Experiment Result Analysis</a:t>
            </a:r>
          </a:p>
        </p:txBody>
      </p:sp>
      <p:sp>
        <p:nvSpPr>
          <p:cNvPr id="241" name="Random Fores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Random Forest</a:t>
            </a:r>
          </a:p>
        </p:txBody>
      </p:sp>
      <p:sp>
        <p:nvSpPr>
          <p:cNvPr id="242" name="Random Forest Performance:…"/>
          <p:cNvSpPr txBox="1"/>
          <p:nvPr>
            <p:ph type="body" idx="1"/>
          </p:nvPr>
        </p:nvSpPr>
        <p:spPr>
          <a:prstGeom prst="rect">
            <a:avLst/>
          </a:prstGeom>
        </p:spPr>
        <p:txBody>
          <a:bodyPr/>
          <a:lstStyle/>
          <a:p>
            <a:pPr marL="0" indent="0">
              <a:buSzTx/>
              <a:buNone/>
            </a:pPr>
            <a:r>
              <a:t>Random Forest Performance:</a:t>
            </a:r>
          </a:p>
          <a:p>
            <a:pPr lvl="1"/>
            <a:r>
              <a:t>Accuracy: 0.97</a:t>
            </a:r>
          </a:p>
          <a:p>
            <a:pPr lvl="1"/>
            <a:r>
              <a:t>Recall: 0.98</a:t>
            </a:r>
          </a:p>
          <a:p>
            <a:pPr lvl="1"/>
            <a:r>
              <a:t>Precision: 0.95</a:t>
            </a:r>
          </a:p>
          <a:p>
            <a:pPr lvl="1"/>
            <a:r>
              <a:t>F1 Score: 0.97</a:t>
            </a:r>
          </a:p>
          <a:p>
            <a:pPr lvl="1"/>
            <a:r>
              <a:t>ROC AUC: 0.97</a:t>
            </a:r>
          </a:p>
        </p:txBody>
      </p:sp>
      <p:sp>
        <p:nvSpPr>
          <p:cNvPr id="24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245" name="Experiment Result Analysis"/>
          <p:cNvSpPr txBox="1"/>
          <p:nvPr>
            <p:ph type="title"/>
          </p:nvPr>
        </p:nvSpPr>
        <p:spPr>
          <a:prstGeom prst="rect">
            <a:avLst/>
          </a:prstGeom>
        </p:spPr>
        <p:txBody>
          <a:bodyPr/>
          <a:lstStyle>
            <a:lvl1pPr>
              <a:defRPr>
                <a:solidFill>
                  <a:srgbClr val="2F8029"/>
                </a:solidFill>
              </a:defRPr>
            </a:lvl1pPr>
          </a:lstStyle>
          <a:p>
            <a:pPr/>
            <a:r>
              <a:t>Experiment Result Analysis</a:t>
            </a:r>
          </a:p>
        </p:txBody>
      </p:sp>
      <p:sp>
        <p:nvSpPr>
          <p:cNvPr id="246" name="XGBoos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XGBoost</a:t>
            </a:r>
          </a:p>
        </p:txBody>
      </p:sp>
      <p:sp>
        <p:nvSpPr>
          <p:cNvPr id="247" name="XGBoost Performance:…"/>
          <p:cNvSpPr txBox="1"/>
          <p:nvPr>
            <p:ph type="body" idx="1"/>
          </p:nvPr>
        </p:nvSpPr>
        <p:spPr>
          <a:prstGeom prst="rect">
            <a:avLst/>
          </a:prstGeom>
        </p:spPr>
        <p:txBody>
          <a:bodyPr/>
          <a:lstStyle/>
          <a:p>
            <a:pPr marL="0" indent="0">
              <a:buSzTx/>
              <a:buNone/>
            </a:pPr>
            <a:r>
              <a:t>XGBoost Performance:</a:t>
            </a:r>
          </a:p>
          <a:p>
            <a:pPr lvl="1"/>
            <a:r>
              <a:t>Accuracy: 0.97</a:t>
            </a:r>
          </a:p>
          <a:p>
            <a:pPr lvl="1"/>
            <a:r>
              <a:t>Recall: 0.98</a:t>
            </a:r>
          </a:p>
          <a:p>
            <a:pPr lvl="1"/>
            <a:r>
              <a:t>Precision: 0.95</a:t>
            </a:r>
          </a:p>
          <a:p>
            <a:pPr lvl="1"/>
            <a:r>
              <a:t>F1 Score: 0.97</a:t>
            </a:r>
          </a:p>
          <a:p>
            <a:pPr lvl="1"/>
            <a:r>
              <a:t>ROC AUC: 0.97</a:t>
            </a:r>
          </a:p>
        </p:txBody>
      </p:sp>
      <p:sp>
        <p:nvSpPr>
          <p:cNvPr id="248"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250" name="Experiment Result Analysis"/>
          <p:cNvSpPr txBox="1"/>
          <p:nvPr>
            <p:ph type="title"/>
          </p:nvPr>
        </p:nvSpPr>
        <p:spPr>
          <a:prstGeom prst="rect">
            <a:avLst/>
          </a:prstGeom>
        </p:spPr>
        <p:txBody>
          <a:bodyPr/>
          <a:lstStyle>
            <a:lvl1pPr>
              <a:defRPr>
                <a:solidFill>
                  <a:srgbClr val="2F8029"/>
                </a:solidFill>
              </a:defRPr>
            </a:lvl1pPr>
          </a:lstStyle>
          <a:p>
            <a:pPr/>
            <a:r>
              <a:t>Experiment Result Analysis</a:t>
            </a:r>
          </a:p>
        </p:txBody>
      </p:sp>
      <p:sp>
        <p:nvSpPr>
          <p:cNvPr id="251" name="XGBoos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XGBoost</a:t>
            </a:r>
          </a:p>
        </p:txBody>
      </p:sp>
      <p:sp>
        <p:nvSpPr>
          <p:cNvPr id="252" name="XGBoost Performance:…"/>
          <p:cNvSpPr txBox="1"/>
          <p:nvPr>
            <p:ph type="body" idx="1"/>
          </p:nvPr>
        </p:nvSpPr>
        <p:spPr>
          <a:prstGeom prst="rect">
            <a:avLst/>
          </a:prstGeom>
        </p:spPr>
        <p:txBody>
          <a:bodyPr/>
          <a:lstStyle/>
          <a:p>
            <a:pPr marL="0" indent="0">
              <a:buSzTx/>
              <a:buNone/>
            </a:pPr>
            <a:r>
              <a:t>XGBoost Performance:</a:t>
            </a:r>
          </a:p>
          <a:p>
            <a:pPr lvl="1"/>
            <a:r>
              <a:t>Accuracy: 0.97</a:t>
            </a:r>
          </a:p>
          <a:p>
            <a:pPr lvl="1"/>
            <a:r>
              <a:t>Recall: 0.98</a:t>
            </a:r>
          </a:p>
          <a:p>
            <a:pPr lvl="1"/>
            <a:r>
              <a:t>Precision: 0.95</a:t>
            </a:r>
          </a:p>
          <a:p>
            <a:pPr lvl="1"/>
            <a:r>
              <a:t>F1 Score: 0.97</a:t>
            </a:r>
          </a:p>
          <a:p>
            <a:pPr lvl="1"/>
            <a:r>
              <a:t>ROC AUC: 0.97</a:t>
            </a:r>
          </a:p>
        </p:txBody>
      </p:sp>
      <p:sp>
        <p:nvSpPr>
          <p:cNvPr id="25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255" name="Experiment Result Analysis"/>
          <p:cNvSpPr txBox="1"/>
          <p:nvPr>
            <p:ph type="title"/>
          </p:nvPr>
        </p:nvSpPr>
        <p:spPr>
          <a:prstGeom prst="rect">
            <a:avLst/>
          </a:prstGeom>
        </p:spPr>
        <p:txBody>
          <a:bodyPr/>
          <a:lstStyle>
            <a:lvl1pPr>
              <a:defRPr>
                <a:solidFill>
                  <a:srgbClr val="2F8029"/>
                </a:solidFill>
              </a:defRPr>
            </a:lvl1pPr>
          </a:lstStyle>
          <a:p>
            <a:pPr/>
            <a:r>
              <a:t>Experiment Result Analysis</a:t>
            </a:r>
          </a:p>
        </p:txBody>
      </p:sp>
      <p:sp>
        <p:nvSpPr>
          <p:cNvPr id="256" name="Shap Plot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Shap Plots</a:t>
            </a:r>
          </a:p>
        </p:txBody>
      </p:sp>
      <p:sp>
        <p:nvSpPr>
          <p:cNvPr id="25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58" name="Unknown.png" descr="Unknown.png"/>
          <p:cNvPicPr>
            <a:picLocks noChangeAspect="1"/>
          </p:cNvPicPr>
          <p:nvPr/>
        </p:nvPicPr>
        <p:blipFill>
          <a:blip r:embed="rId2">
            <a:extLst/>
          </a:blip>
          <a:stretch>
            <a:fillRect/>
          </a:stretch>
        </p:blipFill>
        <p:spPr>
          <a:xfrm>
            <a:off x="874813" y="3409006"/>
            <a:ext cx="8349633" cy="9935007"/>
          </a:xfrm>
          <a:prstGeom prst="rect">
            <a:avLst/>
          </a:prstGeom>
          <a:ln w="12700">
            <a:miter lim="400000"/>
          </a:ln>
        </p:spPr>
      </p:pic>
      <p:sp>
        <p:nvSpPr>
          <p:cNvPr id="259" name="SHAP Summary Plot: Key Insights…"/>
          <p:cNvSpPr txBox="1"/>
          <p:nvPr>
            <p:ph type="body" sz="half" idx="1"/>
          </p:nvPr>
        </p:nvSpPr>
        <p:spPr>
          <a:xfrm>
            <a:off x="9612659" y="3559261"/>
            <a:ext cx="13275205" cy="9477230"/>
          </a:xfrm>
          <a:prstGeom prst="rect">
            <a:avLst/>
          </a:prstGeom>
        </p:spPr>
        <p:txBody>
          <a:bodyPr/>
          <a:lstStyle/>
          <a:p>
            <a:pPr marL="0" indent="0" defTabSz="1365469">
              <a:spcBef>
                <a:spcPts val="2500"/>
              </a:spcBef>
              <a:buSzTx/>
              <a:buNone/>
              <a:defRPr sz="2688"/>
            </a:pPr>
            <a:r>
              <a:t>SHAP Summary Plot: Key Insights</a:t>
            </a:r>
          </a:p>
          <a:p>
            <a:pPr marL="611631" indent="-533400" defTabSz="1365469">
              <a:spcBef>
                <a:spcPts val="2500"/>
              </a:spcBef>
              <a:buClr>
                <a:srgbClr val="E3E3E3"/>
              </a:buClr>
              <a:buFont typeface="Helvetica Neue"/>
              <a:defRPr sz="2688"/>
            </a:pPr>
            <a:r>
              <a:t>Feature Importance: The plot ranks features by their impact on model predictions. Top features (e.g., Feature 13, Feature 0 in this case) are the most influential.</a:t>
            </a:r>
          </a:p>
          <a:p>
            <a:pPr marL="611631" indent="-533400" defTabSz="1365469">
              <a:spcBef>
                <a:spcPts val="2500"/>
              </a:spcBef>
              <a:buClr>
                <a:srgbClr val="E3E3E3"/>
              </a:buClr>
              <a:buFont typeface="Helvetica Neue"/>
              <a:defRPr sz="2688"/>
            </a:pPr>
            <a:r>
              <a:t>Impact Direction: Feature color and SHAP value indicate how feature values affect predictions. Red points on the positive x-axis (like Feature 24) suggest higher feature values push predictions towards the positive class.</a:t>
            </a:r>
          </a:p>
          <a:p>
            <a:pPr marL="611631" indent="-533400" defTabSz="1365469">
              <a:spcBef>
                <a:spcPts val="2500"/>
              </a:spcBef>
              <a:buClr>
                <a:srgbClr val="E3E3E3"/>
              </a:buClr>
              <a:buFont typeface="Helvetica Neue"/>
              <a:defRPr sz="2688"/>
            </a:pPr>
            <a:r>
              <a:t>Interactions: Overlapping points might indicate feature interactions. This suggests feature importance might change depending on other features present.</a:t>
            </a:r>
          </a:p>
          <a:p>
            <a:pPr marL="611631" indent="-533400" defTabSz="1365469">
              <a:spcBef>
                <a:spcPts val="2500"/>
              </a:spcBef>
              <a:buClr>
                <a:srgbClr val="E3E3E3"/>
              </a:buClr>
              <a:buFont typeface="Helvetica Neue"/>
              <a:defRPr sz="2688"/>
            </a:pPr>
            <a:r>
              <a:t>Feature 13: Most important, but has both positive and negative impacts requiring further investigation.</a:t>
            </a:r>
          </a:p>
          <a:p>
            <a:pPr marL="611631" indent="-533400" defTabSz="1365469">
              <a:spcBef>
                <a:spcPts val="2500"/>
              </a:spcBef>
              <a:buClr>
                <a:srgbClr val="E3E3E3"/>
              </a:buClr>
              <a:buFont typeface="Helvetica Neue"/>
              <a:defRPr sz="2688"/>
            </a:pPr>
            <a:r>
              <a:t>Feature 24: Mostly positive impact, higher values likely increase prediction of malware (assuming malware is your positive class).</a:t>
            </a:r>
          </a:p>
          <a:p>
            <a:pPr marL="611631" indent="-533400" defTabSz="1365469">
              <a:spcBef>
                <a:spcPts val="2500"/>
              </a:spcBef>
              <a:buClr>
                <a:srgbClr val="E3E3E3"/>
              </a:buClr>
              <a:buFont typeface="Helvetica Neue"/>
              <a:defRPr sz="2688"/>
            </a:pPr>
            <a:r>
              <a:t>Other features: Explore based on their position in the plot.</a:t>
            </a:r>
          </a:p>
          <a:p>
            <a:pPr marL="0" indent="0" defTabSz="1365469">
              <a:spcBef>
                <a:spcPts val="2500"/>
              </a:spcBef>
              <a:buSzTx/>
              <a:buNone/>
              <a:defRPr sz="2688"/>
            </a:pPr>
            <a:r>
              <a:t>In essence, the SHAP summary plot helps you quickly identify important features, understand their impact, and look for potential interactions. Use this information to gain insights into your model's behavior and make informed decisions about model improvement or explaining predictions.</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261" name="Experiment Result Analysis"/>
          <p:cNvSpPr txBox="1"/>
          <p:nvPr>
            <p:ph type="title"/>
          </p:nvPr>
        </p:nvSpPr>
        <p:spPr>
          <a:prstGeom prst="rect">
            <a:avLst/>
          </a:prstGeom>
        </p:spPr>
        <p:txBody>
          <a:bodyPr/>
          <a:lstStyle>
            <a:lvl1pPr>
              <a:defRPr>
                <a:solidFill>
                  <a:srgbClr val="2F8029"/>
                </a:solidFill>
              </a:defRPr>
            </a:lvl1pPr>
          </a:lstStyle>
          <a:p>
            <a:pPr/>
            <a:r>
              <a:t>Experiment Result Analysis</a:t>
            </a:r>
          </a:p>
        </p:txBody>
      </p:sp>
      <p:sp>
        <p:nvSpPr>
          <p:cNvPr id="262" name="Shap Plot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Shap Plots</a:t>
            </a:r>
          </a:p>
        </p:txBody>
      </p:sp>
      <p:sp>
        <p:nvSpPr>
          <p:cNvPr id="26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64" name="Unknown-2.png" descr="Unknown-2.png"/>
          <p:cNvPicPr>
            <a:picLocks noChangeAspect="1"/>
          </p:cNvPicPr>
          <p:nvPr/>
        </p:nvPicPr>
        <p:blipFill>
          <a:blip r:embed="rId2">
            <a:extLst/>
          </a:blip>
          <a:stretch>
            <a:fillRect/>
          </a:stretch>
        </p:blipFill>
        <p:spPr>
          <a:xfrm>
            <a:off x="954859" y="3426350"/>
            <a:ext cx="7346892" cy="9063096"/>
          </a:xfrm>
          <a:prstGeom prst="rect">
            <a:avLst/>
          </a:prstGeom>
          <a:ln w="12700">
            <a:miter lim="400000"/>
          </a:ln>
        </p:spPr>
      </p:pic>
      <p:sp>
        <p:nvSpPr>
          <p:cNvPr id="265" name="SHAP Beeswarm Plot: Key Insights…"/>
          <p:cNvSpPr txBox="1"/>
          <p:nvPr>
            <p:ph type="body" sz="half" idx="1"/>
          </p:nvPr>
        </p:nvSpPr>
        <p:spPr>
          <a:xfrm>
            <a:off x="9067633" y="3637895"/>
            <a:ext cx="13275204" cy="9477230"/>
          </a:xfrm>
          <a:prstGeom prst="rect">
            <a:avLst/>
          </a:prstGeom>
        </p:spPr>
        <p:txBody>
          <a:bodyPr/>
          <a:lstStyle/>
          <a:p>
            <a:pPr marL="0" indent="0" defTabSz="1316703">
              <a:spcBef>
                <a:spcPts val="2400"/>
              </a:spcBef>
              <a:buSzTx/>
              <a:buNone/>
              <a:defRPr sz="2592"/>
            </a:pPr>
            <a:r>
              <a:t>SHAP Beeswarm Plot: Key Insights</a:t>
            </a:r>
          </a:p>
          <a:p>
            <a:pPr marL="589788" indent="-514350" defTabSz="1316703">
              <a:spcBef>
                <a:spcPts val="2400"/>
              </a:spcBef>
              <a:buClr>
                <a:srgbClr val="E3E3E3"/>
              </a:buClr>
              <a:buFont typeface="Helvetica Neue"/>
              <a:defRPr sz="2592"/>
            </a:pPr>
            <a:r>
              <a:t>Feature Importance: Top features on the y-axis (e.g., Feature 13 in your case) are the most influential on model predictions.</a:t>
            </a:r>
          </a:p>
          <a:p>
            <a:pPr marL="589788" indent="-514350" defTabSz="1316703">
              <a:spcBef>
                <a:spcPts val="2400"/>
              </a:spcBef>
              <a:buClr>
                <a:srgbClr val="E3E3E3"/>
              </a:buClr>
              <a:buFont typeface="Helvetica Neue"/>
              <a:defRPr sz="2592"/>
            </a:pPr>
            <a:r>
              <a:t>Impact Direction: Points clustered on the positive x-axis for a feature indicate higher values of that feature push predictions towards the positive class (and vice-versa).</a:t>
            </a:r>
          </a:p>
          <a:p>
            <a:pPr marL="589788" indent="-514350" defTabSz="1316703">
              <a:spcBef>
                <a:spcPts val="2400"/>
              </a:spcBef>
              <a:buClr>
                <a:srgbClr val="E3E3E3"/>
              </a:buClr>
              <a:buFont typeface="Helvetica Neue"/>
              <a:defRPr sz="2592"/>
            </a:pPr>
            <a:r>
              <a:t>Feature Value and Impact: Color ideally shows how feature values relate to impact, but this might not be clearly visible in this plot due to potential color scaling issues after PCA transformation.</a:t>
            </a:r>
          </a:p>
          <a:p>
            <a:pPr marL="589788" indent="-514350" defTabSz="1316703">
              <a:spcBef>
                <a:spcPts val="2400"/>
              </a:spcBef>
              <a:buClr>
                <a:srgbClr val="E3E3E3"/>
              </a:buClr>
              <a:buFont typeface="Helvetica Neue"/>
              <a:defRPr sz="2592"/>
            </a:pPr>
            <a:r>
              <a:t>Interactions: Overlapping points from different features suggest potential interactions, requiring further investigation, maybe by fixing the colour scaling.</a:t>
            </a:r>
          </a:p>
          <a:p>
            <a:pPr marL="0" indent="0" defTabSz="1316703">
              <a:spcBef>
                <a:spcPts val="2400"/>
              </a:spcBef>
              <a:buSzTx/>
              <a:buNone/>
              <a:defRPr sz="2592"/>
            </a:pPr>
            <a:r>
              <a:t>This Plot Specifically:</a:t>
            </a:r>
          </a:p>
          <a:p>
            <a:pPr marL="589788" indent="-514350" defTabSz="1316703">
              <a:spcBef>
                <a:spcPts val="2400"/>
              </a:spcBef>
              <a:buClr>
                <a:srgbClr val="E3E3E3"/>
              </a:buClr>
              <a:buFont typeface="Helvetica Neue"/>
              <a:defRPr sz="2592"/>
            </a:pPr>
            <a:r>
              <a:t>Feature 13: Most important, likely has a positive impact on predicting your positive class (assuming points are mostly on the positive x-axis).</a:t>
            </a:r>
          </a:p>
          <a:p>
            <a:pPr marL="589788" indent="-514350" defTabSz="1316703">
              <a:spcBef>
                <a:spcPts val="2400"/>
              </a:spcBef>
              <a:buClr>
                <a:srgbClr val="E3E3E3"/>
              </a:buClr>
              <a:buFont typeface="Helvetica Neue"/>
              <a:defRPr sz="2592"/>
            </a:pPr>
            <a:r>
              <a:t>Other Features: Analyze their position on the y-axis and distribution of points on the x-axis to understand their importance and impact. </a:t>
            </a:r>
          </a:p>
          <a:p>
            <a:pPr marL="589788" indent="-514350" defTabSz="1316703">
              <a:spcBef>
                <a:spcPts val="2400"/>
              </a:spcBef>
              <a:buClr>
                <a:srgbClr val="E3E3E3"/>
              </a:buClr>
              <a:buFont typeface="Helvetica Neue"/>
              <a:defRPr sz="2592"/>
            </a:pPr>
            <a:r>
              <a:t>In essence, the beeswarm plot helps you quickly grasp which features matter most, how they influence predictions, and where interactions might exist. We use this information to gain insights into our model's behavior and guide further analysis.</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267" name="Experiment Result Analysis"/>
          <p:cNvSpPr txBox="1"/>
          <p:nvPr>
            <p:ph type="title"/>
          </p:nvPr>
        </p:nvSpPr>
        <p:spPr>
          <a:prstGeom prst="rect">
            <a:avLst/>
          </a:prstGeom>
        </p:spPr>
        <p:txBody>
          <a:bodyPr/>
          <a:lstStyle>
            <a:lvl1pPr>
              <a:defRPr>
                <a:solidFill>
                  <a:srgbClr val="2F8029"/>
                </a:solidFill>
              </a:defRPr>
            </a:lvl1pPr>
          </a:lstStyle>
          <a:p>
            <a:pPr/>
            <a:r>
              <a:t>Experiment Result Analysis</a:t>
            </a:r>
          </a:p>
        </p:txBody>
      </p:sp>
      <p:sp>
        <p:nvSpPr>
          <p:cNvPr id="268" name="Shap Plot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Shap Plots</a:t>
            </a:r>
          </a:p>
        </p:txBody>
      </p:sp>
      <p:sp>
        <p:nvSpPr>
          <p:cNvPr id="269"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70" name="Unknown-3.png" descr="Unknown-3.png"/>
          <p:cNvPicPr>
            <a:picLocks noChangeAspect="1"/>
          </p:cNvPicPr>
          <p:nvPr/>
        </p:nvPicPr>
        <p:blipFill>
          <a:blip r:embed="rId2">
            <a:extLst/>
          </a:blip>
          <a:stretch>
            <a:fillRect/>
          </a:stretch>
        </p:blipFill>
        <p:spPr>
          <a:xfrm>
            <a:off x="520904" y="4322085"/>
            <a:ext cx="10375126" cy="7570178"/>
          </a:xfrm>
          <a:prstGeom prst="rect">
            <a:avLst/>
          </a:prstGeom>
          <a:ln w="12700">
            <a:miter lim="400000"/>
          </a:ln>
        </p:spPr>
      </p:pic>
      <p:sp>
        <p:nvSpPr>
          <p:cNvPr id="271" name="SHAP Dependence Plot: Key Insights…"/>
          <p:cNvSpPr txBox="1"/>
          <p:nvPr>
            <p:ph type="body" sz="half" idx="1"/>
          </p:nvPr>
        </p:nvSpPr>
        <p:spPr>
          <a:xfrm>
            <a:off x="11010770" y="3637895"/>
            <a:ext cx="13275205" cy="9477230"/>
          </a:xfrm>
          <a:prstGeom prst="rect">
            <a:avLst/>
          </a:prstGeom>
        </p:spPr>
        <p:txBody>
          <a:bodyPr/>
          <a:lstStyle/>
          <a:p>
            <a:pPr marL="0" indent="0" defTabSz="1877520">
              <a:spcBef>
                <a:spcPts val="3400"/>
              </a:spcBef>
              <a:buSzTx/>
              <a:buNone/>
              <a:defRPr sz="3696"/>
            </a:pPr>
            <a:r>
              <a:t>SHAP Dependence Plot: Key Insights</a:t>
            </a:r>
          </a:p>
          <a:p>
            <a:pPr marL="840994" indent="-733425" defTabSz="1877520">
              <a:spcBef>
                <a:spcPts val="3400"/>
              </a:spcBef>
              <a:buClr>
                <a:srgbClr val="E3E3E3"/>
              </a:buClr>
              <a:buFont typeface="Helvetica Neue"/>
              <a:defRPr sz="3696"/>
            </a:pPr>
            <a:r>
              <a:t>Feature Impact: The plot reveals how the impact of a feature (e.g., "Feature 13 (Characteristics in the dataset)“ in our case) changes as its value varies. Interactions: Color ideally highlights interactions with another feature</a:t>
            </a:r>
          </a:p>
          <a:p>
            <a:pPr marL="0" indent="0" defTabSz="1877520">
              <a:spcBef>
                <a:spcPts val="3400"/>
              </a:spcBef>
              <a:buSzTx/>
              <a:buNone/>
              <a:defRPr sz="3696"/>
            </a:pPr>
            <a:r>
              <a:t>This Plot Specifically:</a:t>
            </a:r>
          </a:p>
          <a:p>
            <a:pPr marL="840994" indent="-733425" defTabSz="1877520">
              <a:spcBef>
                <a:spcPts val="3400"/>
              </a:spcBef>
              <a:buClr>
                <a:srgbClr val="E3E3E3"/>
              </a:buClr>
              <a:buFont typeface="Helvetica Neue"/>
              <a:defRPr sz="3696"/>
            </a:pPr>
            <a:r>
              <a:t>Feature 13: Analyze the trend between "Feature 13" values (x-axis) and SHAP values (y-axis). This shows how its impact changes.</a:t>
            </a:r>
          </a:p>
          <a:p>
            <a:pPr marL="840994" indent="-733425" defTabSz="1877520">
              <a:spcBef>
                <a:spcPts val="3400"/>
              </a:spcBef>
              <a:buClr>
                <a:srgbClr val="E3E3E3"/>
              </a:buClr>
              <a:buFont typeface="Helvetica Neue"/>
              <a:defRPr sz="3696"/>
            </a:pPr>
            <a:r>
              <a:t>In essence, the dependence plot provides a focused view of a single feature's influence, showing how its impact changes and hinting at potential interactions. While PCA transformation limits color interpretation, focusing on the trend is crucial to understanding the feature's role in our model's predictions.</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273" name="Experiment Result Analysis"/>
          <p:cNvSpPr txBox="1"/>
          <p:nvPr>
            <p:ph type="title"/>
          </p:nvPr>
        </p:nvSpPr>
        <p:spPr>
          <a:prstGeom prst="rect">
            <a:avLst/>
          </a:prstGeom>
        </p:spPr>
        <p:txBody>
          <a:bodyPr/>
          <a:lstStyle>
            <a:lvl1pPr>
              <a:defRPr>
                <a:solidFill>
                  <a:srgbClr val="2F8029"/>
                </a:solidFill>
              </a:defRPr>
            </a:lvl1pPr>
          </a:lstStyle>
          <a:p>
            <a:pPr/>
            <a:r>
              <a:t>Experiment Result Analysis</a:t>
            </a:r>
          </a:p>
        </p:txBody>
      </p:sp>
      <p:sp>
        <p:nvSpPr>
          <p:cNvPr id="274" name="Shap Plot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Shap Plots</a:t>
            </a:r>
          </a:p>
        </p:txBody>
      </p:sp>
      <p:sp>
        <p:nvSpPr>
          <p:cNvPr id="275"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76" name="Unknown-4.png" descr="Unknown-4.png"/>
          <p:cNvPicPr>
            <a:picLocks noChangeAspect="1"/>
          </p:cNvPicPr>
          <p:nvPr/>
        </p:nvPicPr>
        <p:blipFill>
          <a:blip r:embed="rId2">
            <a:extLst/>
          </a:blip>
          <a:stretch>
            <a:fillRect/>
          </a:stretch>
        </p:blipFill>
        <p:spPr>
          <a:xfrm>
            <a:off x="881065" y="3351507"/>
            <a:ext cx="17104413" cy="3815033"/>
          </a:xfrm>
          <a:prstGeom prst="rect">
            <a:avLst/>
          </a:prstGeom>
          <a:ln w="12700">
            <a:miter lim="400000"/>
          </a:ln>
        </p:spPr>
      </p:pic>
      <p:sp>
        <p:nvSpPr>
          <p:cNvPr id="277" name="SHAP Force Plot: Key Insights…"/>
          <p:cNvSpPr txBox="1"/>
          <p:nvPr>
            <p:ph type="body" sz="half" idx="1"/>
          </p:nvPr>
        </p:nvSpPr>
        <p:spPr>
          <a:xfrm>
            <a:off x="988045" y="7337305"/>
            <a:ext cx="21521689" cy="5874114"/>
          </a:xfrm>
          <a:prstGeom prst="rect">
            <a:avLst/>
          </a:prstGeom>
        </p:spPr>
        <p:txBody>
          <a:bodyPr/>
          <a:lstStyle/>
          <a:p>
            <a:pPr marL="0" indent="0" defTabSz="1243552">
              <a:spcBef>
                <a:spcPts val="2200"/>
              </a:spcBef>
              <a:buSzTx/>
              <a:buNone/>
              <a:defRPr sz="2448"/>
            </a:pPr>
            <a:r>
              <a:t>SHAP Force Plot: Key Insights</a:t>
            </a:r>
          </a:p>
          <a:p>
            <a:pPr marL="557022" indent="-485775" defTabSz="1243552">
              <a:spcBef>
                <a:spcPts val="2200"/>
              </a:spcBef>
              <a:buClr>
                <a:srgbClr val="E3E3E3"/>
              </a:buClr>
              <a:buFont typeface="Helvetica Neue"/>
              <a:defRPr sz="2448"/>
            </a:pPr>
            <a:r>
              <a:t>Prediction Explanation: The plot shows how each feature contributes to a single prediction. Red arrows push the prediction higher (towards the positive class), blue arrows push it lower.</a:t>
            </a:r>
          </a:p>
          <a:p>
            <a:pPr marL="557022" indent="-485775" defTabSz="1243552">
              <a:spcBef>
                <a:spcPts val="2200"/>
              </a:spcBef>
              <a:buClr>
                <a:srgbClr val="E3E3E3"/>
              </a:buClr>
              <a:buFont typeface="Helvetica Neue"/>
              <a:defRPr sz="2448"/>
            </a:pPr>
            <a:r>
              <a:t>Key Drivers: Features with the longest arrows have the biggest impact on the prediction for that specific instance.</a:t>
            </a:r>
          </a:p>
          <a:p>
            <a:pPr marL="557022" indent="-485775" defTabSz="1243552">
              <a:spcBef>
                <a:spcPts val="2200"/>
              </a:spcBef>
              <a:buClr>
                <a:srgbClr val="E3E3E3"/>
              </a:buClr>
              <a:buFont typeface="Helvetica Neue"/>
              <a:defRPr sz="2448"/>
            </a:pPr>
            <a:r>
              <a:t>Feature Impact: Relate feature values to arrow directions to see how feature values affect the prediction.</a:t>
            </a:r>
          </a:p>
          <a:p>
            <a:pPr marL="0" indent="0" defTabSz="1243552">
              <a:spcBef>
                <a:spcPts val="2200"/>
              </a:spcBef>
              <a:buSzTx/>
              <a:buNone/>
              <a:defRPr sz="2448"/>
            </a:pPr>
            <a:r>
              <a:t>Your Plot Specifically:</a:t>
            </a:r>
          </a:p>
          <a:p>
            <a:pPr marL="557022" indent="-485775" defTabSz="1243552">
              <a:spcBef>
                <a:spcPts val="2200"/>
              </a:spcBef>
              <a:buClr>
                <a:srgbClr val="E3E3E3"/>
              </a:buClr>
              <a:buFont typeface="Helvetica Neue"/>
              <a:defRPr sz="2448"/>
            </a:pPr>
            <a:r>
              <a:t>Key Drivers: Identify the features with the longest red/blue arrows in our plot. These are the main reasons behind the prediction for the selected instance (</a:t>
            </a:r>
            <a:r>
              <a:rPr sz="734">
                <a:solidFill>
                  <a:srgbClr val="FFFFFF"/>
                </a:solidFill>
                <a:latin typeface="Menlo Regular"/>
                <a:ea typeface="Menlo Regular"/>
                <a:cs typeface="Menlo Regular"/>
                <a:sym typeface="Menlo Regular"/>
              </a:rPr>
              <a:t>instance_index = 0</a:t>
            </a:r>
            <a:r>
              <a:t>).</a:t>
            </a:r>
          </a:p>
          <a:p>
            <a:pPr marL="557022" indent="-485775" defTabSz="1243552">
              <a:spcBef>
                <a:spcPts val="2200"/>
              </a:spcBef>
              <a:buClr>
                <a:srgbClr val="E3E3E3"/>
              </a:buClr>
              <a:buFont typeface="Helvetica Neue"/>
              <a:defRPr sz="2448"/>
            </a:pPr>
            <a:r>
              <a:t>Feature Impact: Observe how the values of these key drivers align with the arrow directions to understand their influence.</a:t>
            </a:r>
          </a:p>
          <a:p>
            <a:pPr marL="0" indent="0" defTabSz="1243552">
              <a:spcBef>
                <a:spcPts val="2200"/>
              </a:spcBef>
              <a:buSzTx/>
              <a:buNone/>
              <a:defRPr sz="2448"/>
            </a:pPr>
            <a:r>
              <a:t>In essence, the force plot gives a detailed view of why our model made a specific prediction, highlighting the most influential features and their contributions. We use this information to understand individual predictions and gain insights into our model's decision-making process.</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279" name="Experiment Result Analysis"/>
          <p:cNvSpPr txBox="1"/>
          <p:nvPr>
            <p:ph type="title"/>
          </p:nvPr>
        </p:nvSpPr>
        <p:spPr>
          <a:prstGeom prst="rect">
            <a:avLst/>
          </a:prstGeom>
        </p:spPr>
        <p:txBody>
          <a:bodyPr/>
          <a:lstStyle>
            <a:lvl1pPr>
              <a:defRPr>
                <a:solidFill>
                  <a:srgbClr val="2F8029"/>
                </a:solidFill>
              </a:defRPr>
            </a:lvl1pPr>
          </a:lstStyle>
          <a:p>
            <a:pPr/>
            <a:r>
              <a:t>Experiment Result Analysis</a:t>
            </a:r>
          </a:p>
        </p:txBody>
      </p:sp>
      <p:sp>
        <p:nvSpPr>
          <p:cNvPr id="280" name="Shap Plot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Shap Plots</a:t>
            </a:r>
          </a:p>
        </p:txBody>
      </p:sp>
      <p:sp>
        <p:nvSpPr>
          <p:cNvPr id="281"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82" name="Unknown-5.png" descr="Unknown-5.png"/>
          <p:cNvPicPr>
            <a:picLocks noChangeAspect="1"/>
          </p:cNvPicPr>
          <p:nvPr/>
        </p:nvPicPr>
        <p:blipFill>
          <a:blip r:embed="rId2">
            <a:extLst/>
          </a:blip>
          <a:stretch>
            <a:fillRect/>
          </a:stretch>
        </p:blipFill>
        <p:spPr>
          <a:xfrm>
            <a:off x="1088375" y="3612868"/>
            <a:ext cx="8401127" cy="9527283"/>
          </a:xfrm>
          <a:prstGeom prst="rect">
            <a:avLst/>
          </a:prstGeom>
          <a:ln w="12700">
            <a:miter lim="400000"/>
          </a:ln>
        </p:spPr>
      </p:pic>
      <p:sp>
        <p:nvSpPr>
          <p:cNvPr id="283" name="SHAP Decision Plot: Key Insights…"/>
          <p:cNvSpPr txBox="1"/>
          <p:nvPr>
            <p:ph type="body" sz="half" idx="1"/>
          </p:nvPr>
        </p:nvSpPr>
        <p:spPr>
          <a:xfrm>
            <a:off x="10252473" y="3637895"/>
            <a:ext cx="13275205" cy="9477230"/>
          </a:xfrm>
          <a:prstGeom prst="rect">
            <a:avLst/>
          </a:prstGeom>
        </p:spPr>
        <p:txBody>
          <a:bodyPr/>
          <a:lstStyle/>
          <a:p>
            <a:pPr marL="0" indent="0" defTabSz="1536153">
              <a:spcBef>
                <a:spcPts val="2800"/>
              </a:spcBef>
              <a:buSzTx/>
              <a:buNone/>
              <a:defRPr sz="3024"/>
            </a:pPr>
            <a:r>
              <a:t>SHAP Decision Plot: Key Insights</a:t>
            </a:r>
          </a:p>
          <a:p>
            <a:pPr marL="0" indent="0" defTabSz="1536153">
              <a:spcBef>
                <a:spcPts val="2800"/>
              </a:spcBef>
              <a:buSzTx/>
              <a:buNone/>
              <a:defRPr sz="3024"/>
            </a:pPr>
            <a:r>
              <a:t>The decision plot visually shows how each feature contributes to the model's prediction for a specific data point.</a:t>
            </a:r>
          </a:p>
          <a:p>
            <a:pPr marL="0" indent="0" defTabSz="1536153">
              <a:spcBef>
                <a:spcPts val="2800"/>
              </a:spcBef>
              <a:buSzTx/>
              <a:buNone/>
              <a:defRPr sz="3024"/>
            </a:pPr>
            <a:r>
              <a:t>Key Insights:</a:t>
            </a:r>
          </a:p>
          <a:p>
            <a:pPr marL="688086" indent="-600075" defTabSz="1536153">
              <a:spcBef>
                <a:spcPts val="2800"/>
              </a:spcBef>
              <a:buClr>
                <a:srgbClr val="E3E3E3"/>
              </a:buClr>
              <a:buFont typeface="Helvetica Neue"/>
              <a:defRPr sz="3024"/>
            </a:pPr>
            <a:r>
              <a:t>Feature Importance: Features are ranked by their impact on the prediction, with the most influential at the top.</a:t>
            </a:r>
          </a:p>
          <a:p>
            <a:pPr marL="688086" indent="-600075" defTabSz="1536153">
              <a:spcBef>
                <a:spcPts val="2800"/>
              </a:spcBef>
              <a:buClr>
                <a:srgbClr val="E3E3E3"/>
              </a:buClr>
              <a:buFont typeface="Helvetica Neue"/>
              <a:defRPr sz="3024"/>
            </a:pPr>
            <a:r>
              <a:t>Feature Direction: Red lines indicate features pushing the prediction higher (e.g., towards "malicious"), blue lines indicate features pushing it lower (e.g., towards "benign").</a:t>
            </a:r>
          </a:p>
          <a:p>
            <a:pPr marL="688086" indent="-600075" defTabSz="1536153">
              <a:spcBef>
                <a:spcPts val="2800"/>
              </a:spcBef>
              <a:buClr>
                <a:srgbClr val="E3E3E3"/>
              </a:buClr>
              <a:buFont typeface="Helvetica Neue"/>
              <a:defRPr sz="3024"/>
            </a:pPr>
            <a:r>
              <a:t>Prediction Path: Trace the line from the base value to the final prediction to understand the cumulative effect of features.</a:t>
            </a:r>
          </a:p>
          <a:p>
            <a:pPr marL="688086" indent="-600075" defTabSz="1536153">
              <a:spcBef>
                <a:spcPts val="2800"/>
              </a:spcBef>
              <a:buClr>
                <a:srgbClr val="E3E3E3"/>
              </a:buClr>
              <a:buFont typeface="Helvetica Neue"/>
              <a:defRPr sz="3024"/>
            </a:pPr>
            <a:r>
              <a:t>Interactions: The plot can reveal complex interactions between features as they influence the prediction.</a:t>
            </a:r>
          </a:p>
          <a:p>
            <a:pPr marL="0" indent="0" defTabSz="1536153">
              <a:spcBef>
                <a:spcPts val="2800"/>
              </a:spcBef>
              <a:buSzTx/>
              <a:buNone/>
              <a:defRPr sz="3024"/>
            </a:pPr>
            <a:r>
              <a:t>Essentially, the decision plot provides a detailed view of how the XGBoost model makes its decisions, highlighting the key features and their combined influence on the final outcome.</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285" name="Experiment Result Analysis"/>
          <p:cNvSpPr txBox="1"/>
          <p:nvPr>
            <p:ph type="title"/>
          </p:nvPr>
        </p:nvSpPr>
        <p:spPr>
          <a:prstGeom prst="rect">
            <a:avLst/>
          </a:prstGeom>
        </p:spPr>
        <p:txBody>
          <a:bodyPr/>
          <a:lstStyle>
            <a:lvl1pPr>
              <a:defRPr>
                <a:solidFill>
                  <a:srgbClr val="2F8029"/>
                </a:solidFill>
              </a:defRPr>
            </a:lvl1pPr>
          </a:lstStyle>
          <a:p>
            <a:pPr/>
            <a:r>
              <a:t>Experiment Result Analysis</a:t>
            </a:r>
          </a:p>
        </p:txBody>
      </p:sp>
      <p:sp>
        <p:nvSpPr>
          <p:cNvPr id="286" name="Shap Plot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Shap Plots</a:t>
            </a:r>
          </a:p>
        </p:txBody>
      </p:sp>
      <p:sp>
        <p:nvSpPr>
          <p:cNvPr id="28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88" name="Unknown-6.png" descr="Unknown-6.png"/>
          <p:cNvPicPr>
            <a:picLocks noChangeAspect="1"/>
          </p:cNvPicPr>
          <p:nvPr/>
        </p:nvPicPr>
        <p:blipFill>
          <a:blip r:embed="rId2">
            <a:extLst/>
          </a:blip>
          <a:stretch>
            <a:fillRect/>
          </a:stretch>
        </p:blipFill>
        <p:spPr>
          <a:xfrm>
            <a:off x="370817" y="5194412"/>
            <a:ext cx="10288782" cy="6364195"/>
          </a:xfrm>
          <a:prstGeom prst="rect">
            <a:avLst/>
          </a:prstGeom>
          <a:ln w="12700">
            <a:miter lim="400000"/>
          </a:ln>
        </p:spPr>
      </p:pic>
      <p:sp>
        <p:nvSpPr>
          <p:cNvPr id="289" name="Key Insights:…"/>
          <p:cNvSpPr txBox="1"/>
          <p:nvPr>
            <p:ph type="body" sz="half" idx="1"/>
          </p:nvPr>
        </p:nvSpPr>
        <p:spPr>
          <a:xfrm>
            <a:off x="10844893" y="3392255"/>
            <a:ext cx="13275204" cy="9477231"/>
          </a:xfrm>
          <a:prstGeom prst="rect">
            <a:avLst/>
          </a:prstGeom>
        </p:spPr>
        <p:txBody>
          <a:bodyPr/>
          <a:lstStyle/>
          <a:p>
            <a:pPr marL="0" indent="0" defTabSz="1877520">
              <a:spcBef>
                <a:spcPts val="3400"/>
              </a:spcBef>
              <a:buSzTx/>
              <a:buNone/>
              <a:defRPr sz="3696"/>
            </a:pPr>
            <a:r>
              <a:t>Key Insights:</a:t>
            </a:r>
          </a:p>
          <a:p>
            <a:pPr marL="840994" indent="-733425" defTabSz="1877520">
              <a:spcBef>
                <a:spcPts val="3400"/>
              </a:spcBef>
              <a:buClr>
                <a:srgbClr val="E3E3E3"/>
              </a:buClr>
              <a:buFont typeface="Helvetica Neue"/>
              <a:defRPr sz="3696"/>
            </a:pPr>
            <a:r>
              <a:t>Starting Point (E[f(x)]): Represents the model's average prediction across all data.</a:t>
            </a:r>
          </a:p>
          <a:p>
            <a:pPr marL="840994" indent="-733425" defTabSz="1877520">
              <a:spcBef>
                <a:spcPts val="3400"/>
              </a:spcBef>
              <a:buClr>
                <a:srgbClr val="E3E3E3"/>
              </a:buClr>
              <a:buFont typeface="Helvetica Neue"/>
              <a:defRPr sz="3696"/>
            </a:pPr>
            <a:r>
              <a:t>Feature Contributions: Each bar shows a feature's impact on the prediction, with red bars increasing and blue bars decreasing the prediction.</a:t>
            </a:r>
          </a:p>
          <a:p>
            <a:pPr marL="840994" indent="-733425" defTabSz="1877520">
              <a:spcBef>
                <a:spcPts val="3400"/>
              </a:spcBef>
              <a:buClr>
                <a:srgbClr val="E3E3E3"/>
              </a:buClr>
              <a:buFont typeface="Helvetica Neue"/>
              <a:defRPr sz="3696"/>
            </a:pPr>
            <a:r>
              <a:t>Final Prediction (f(x)): The final bar represents the model's prediction for that specific instance.</a:t>
            </a:r>
          </a:p>
          <a:p>
            <a:pPr marL="840994" indent="-733425" defTabSz="1877520">
              <a:spcBef>
                <a:spcPts val="3400"/>
              </a:spcBef>
              <a:buClr>
                <a:srgbClr val="E3E3E3"/>
              </a:buClr>
              <a:buFont typeface="Helvetica Neue"/>
              <a:defRPr sz="3696"/>
            </a:pPr>
            <a:r>
              <a:t>Feature Importance: Longer bars indicate features with a stronger influence on the prediction.</a:t>
            </a:r>
          </a:p>
          <a:p>
            <a:pPr marL="0" indent="0" defTabSz="1877520">
              <a:spcBef>
                <a:spcPts val="3400"/>
              </a:spcBef>
              <a:buSzTx/>
              <a:buNone/>
              <a:defRPr sz="3696"/>
            </a:pPr>
            <a:r>
              <a:t>In essence, the waterfall plot provides a step-by-step breakdown of the model's decision-making process, highlighting the contributions of individual features to the final prediction.</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291" name="Conclusion"/>
          <p:cNvSpPr txBox="1"/>
          <p:nvPr>
            <p:ph type="title"/>
          </p:nvPr>
        </p:nvSpPr>
        <p:spPr>
          <a:prstGeom prst="rect">
            <a:avLst/>
          </a:prstGeom>
        </p:spPr>
        <p:txBody>
          <a:bodyPr/>
          <a:lstStyle>
            <a:lvl1pPr>
              <a:defRPr>
                <a:solidFill>
                  <a:srgbClr val="2F8029"/>
                </a:solidFill>
              </a:defRPr>
            </a:lvl1pPr>
          </a:lstStyle>
          <a:p>
            <a:pPr/>
            <a:r>
              <a:t>Conclusion</a:t>
            </a:r>
          </a:p>
        </p:txBody>
      </p:sp>
      <p:sp>
        <p:nvSpPr>
          <p:cNvPr id="292" name="Summary of the Project's Achievements:…"/>
          <p:cNvSpPr txBox="1"/>
          <p:nvPr>
            <p:ph type="body" idx="1"/>
          </p:nvPr>
        </p:nvSpPr>
        <p:spPr>
          <a:xfrm>
            <a:off x="993228" y="2445586"/>
            <a:ext cx="22667373" cy="10239878"/>
          </a:xfrm>
          <a:prstGeom prst="rect">
            <a:avLst/>
          </a:prstGeom>
        </p:spPr>
        <p:txBody>
          <a:bodyPr/>
          <a:lstStyle/>
          <a:p>
            <a:pPr marL="0" indent="0" defTabSz="1536153">
              <a:spcBef>
                <a:spcPts val="2800"/>
              </a:spcBef>
              <a:buSzTx/>
              <a:buNone/>
              <a:defRPr sz="3024"/>
            </a:pPr>
            <a:r>
              <a:t>Summary of the Project's Achievements:</a:t>
            </a:r>
          </a:p>
          <a:p>
            <a:pPr marL="888111" indent="-800100" defTabSz="1536153">
              <a:spcBef>
                <a:spcPts val="2800"/>
              </a:spcBef>
              <a:buFont typeface="Times Roman"/>
              <a:defRPr sz="3024"/>
            </a:pPr>
            <a:r>
              <a:rPr b="1"/>
              <a:t>Malware Detection Model:</a:t>
            </a:r>
            <a:r>
              <a:t> The project successfully developed a </a:t>
            </a:r>
            <a:r>
              <a:rPr b="1"/>
              <a:t>malware detection model</a:t>
            </a:r>
            <a:r>
              <a:t> using machine learning techniques, primarily </a:t>
            </a:r>
            <a:r>
              <a:rPr b="1"/>
              <a:t>Random Forest</a:t>
            </a:r>
            <a:r>
              <a:t>, to classify files as either malware or benign based on static features.</a:t>
            </a:r>
          </a:p>
          <a:p>
            <a:pPr marL="888111" indent="-800100" defTabSz="1536153">
              <a:spcBef>
                <a:spcPts val="2800"/>
              </a:spcBef>
              <a:buFont typeface="Times Roman"/>
              <a:defRPr sz="3024"/>
            </a:pPr>
            <a:r>
              <a:rPr b="1"/>
              <a:t>Explainability:</a:t>
            </a:r>
            <a:r>
              <a:t> The integration of </a:t>
            </a:r>
            <a:r>
              <a:rPr b="1"/>
              <a:t>SHAP</a:t>
            </a:r>
            <a:r>
              <a:t> (SHapley Additive exPlanations) provides transparency by explaining the model’s predictions, helping users understand the features that contribute to the decision-making process.</a:t>
            </a:r>
          </a:p>
          <a:p>
            <a:pPr marL="888111" indent="-800100" defTabSz="1536153">
              <a:spcBef>
                <a:spcPts val="2800"/>
              </a:spcBef>
              <a:buFont typeface="Times Roman"/>
              <a:defRPr sz="3024"/>
            </a:pPr>
            <a:r>
              <a:rPr b="1"/>
              <a:t>PCA for Feature Selection:</a:t>
            </a:r>
            <a:r>
              <a:t> The application of </a:t>
            </a:r>
            <a:r>
              <a:rPr b="1"/>
              <a:t>Principal Component Analysis (PCA)</a:t>
            </a:r>
            <a:r>
              <a:t> effectively reduced the feature space, making the model more efficient while retaining the most important information.</a:t>
            </a:r>
          </a:p>
          <a:p>
            <a:pPr marL="888111" indent="-800100" defTabSz="1536153">
              <a:spcBef>
                <a:spcPts val="2800"/>
              </a:spcBef>
              <a:buFont typeface="Times Roman"/>
              <a:defRPr sz="3024"/>
            </a:pPr>
            <a:r>
              <a:rPr b="1"/>
              <a:t>Balanced Dataset:</a:t>
            </a:r>
            <a:r>
              <a:t> The use of </a:t>
            </a:r>
            <a:r>
              <a:rPr b="1"/>
              <a:t>SMOTE</a:t>
            </a:r>
            <a:r>
              <a:t> for balancing the dataset improved the model’s ability to detect malware without biasing the classification towards the majority class.</a:t>
            </a:r>
          </a:p>
          <a:p>
            <a:pPr marL="0" indent="0" defTabSz="1536153">
              <a:spcBef>
                <a:spcPts val="2800"/>
              </a:spcBef>
              <a:buSzTx/>
              <a:buNone/>
              <a:defRPr sz="3024"/>
            </a:pPr>
            <a:r>
              <a:t>Effectiveness and Accuracy:</a:t>
            </a:r>
          </a:p>
          <a:p>
            <a:pPr marL="888111" indent="-800100" defTabSz="1536153">
              <a:spcBef>
                <a:spcPts val="2800"/>
              </a:spcBef>
              <a:buFont typeface="Times Roman"/>
              <a:defRPr sz="3024"/>
            </a:pPr>
            <a:r>
              <a:t>Emphasize how these combined techniques have led to a </a:t>
            </a:r>
            <a:r>
              <a:rPr b="1"/>
              <a:t>robust and interpretable model</a:t>
            </a:r>
            <a:r>
              <a:t> for malware detection. Highlight any performance metrics (accuracy, precision, recall, etc.) you have obtained from testing or validation, showing that the model performs well on the provided dataset.</a:t>
            </a:r>
          </a:p>
          <a:p>
            <a:pPr marL="0" indent="0" defTabSz="1536153">
              <a:spcBef>
                <a:spcPts val="2800"/>
              </a:spcBef>
              <a:buSzTx/>
              <a:buNone/>
              <a:defRPr sz="3024"/>
            </a:pPr>
            <a:r>
              <a:t>Explainability and Trust:</a:t>
            </a:r>
          </a:p>
          <a:p>
            <a:pPr marL="888111" indent="-800100" defTabSz="1536153">
              <a:spcBef>
                <a:spcPts val="2800"/>
              </a:spcBef>
              <a:buFont typeface="Times Roman"/>
              <a:defRPr sz="3024"/>
            </a:pPr>
            <a:r>
              <a:t>Discuss the importance of </a:t>
            </a:r>
            <a:r>
              <a:rPr b="1"/>
              <a:t>explainability</a:t>
            </a:r>
            <a:r>
              <a:t> in machine learning models, especially in security applications like malware detection. The transparency offered by SHAP enables security professionals to trust the model’s decisions, making it more valuable in real-world applications.</a:t>
            </a:r>
          </a:p>
        </p:txBody>
      </p:sp>
      <p:sp>
        <p:nvSpPr>
          <p:cNvPr id="293"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179" name="Motivation behind the project"/>
          <p:cNvSpPr txBox="1"/>
          <p:nvPr>
            <p:ph type="title"/>
          </p:nvPr>
        </p:nvSpPr>
        <p:spPr>
          <a:prstGeom prst="rect">
            <a:avLst/>
          </a:prstGeom>
        </p:spPr>
        <p:txBody>
          <a:bodyPr/>
          <a:lstStyle>
            <a:lvl1pPr>
              <a:defRPr>
                <a:solidFill>
                  <a:srgbClr val="2F8029"/>
                </a:solidFill>
              </a:defRPr>
            </a:lvl1pPr>
          </a:lstStyle>
          <a:p>
            <a:pPr/>
            <a:r>
              <a:t>Motivation behind the project </a:t>
            </a:r>
          </a:p>
        </p:txBody>
      </p:sp>
      <p:sp>
        <p:nvSpPr>
          <p:cNvPr id="180" name="Malware attacks continue to be a pervasive threat in the digital landscape, with both individuals and organizations constantly at risk of security breaches. As the sophistication of malware evolves, traditional signature-based and heuristic-based detecti"/>
          <p:cNvSpPr txBox="1"/>
          <p:nvPr>
            <p:ph type="body" idx="1"/>
          </p:nvPr>
        </p:nvSpPr>
        <p:spPr>
          <a:xfrm>
            <a:off x="1206500" y="2804758"/>
            <a:ext cx="21971000" cy="10197391"/>
          </a:xfrm>
          <a:prstGeom prst="rect">
            <a:avLst/>
          </a:prstGeom>
        </p:spPr>
        <p:txBody>
          <a:bodyPr/>
          <a:lstStyle/>
          <a:p>
            <a:pPr marL="0" indent="0" defTabSz="457200">
              <a:lnSpc>
                <a:spcPct val="100000"/>
              </a:lnSpc>
              <a:spcBef>
                <a:spcPts val="1200"/>
              </a:spcBef>
              <a:buSzTx/>
              <a:buNone/>
              <a:defRPr sz="2900">
                <a:latin typeface="Times Roman"/>
                <a:ea typeface="Times Roman"/>
                <a:cs typeface="Times Roman"/>
                <a:sym typeface="Times Roman"/>
              </a:defRPr>
            </a:pPr>
            <a:r>
              <a:t>Malware attacks continue to be a pervasive threat in the digital landscape, with both individuals and organizations constantly at risk of security breaches. As the sophistication of malware evolves, traditional signature-based and heuristic-based detection methods are increasingly inadequate in identifying new, previously unseen forms of malicious software. This creates a pressing need for advanced, adaptive approaches to malware detection that can stay ahead of emerging threats.</a:t>
            </a:r>
          </a:p>
          <a:p>
            <a:pPr marL="0" indent="0" defTabSz="457200">
              <a:lnSpc>
                <a:spcPct val="100000"/>
              </a:lnSpc>
              <a:spcBef>
                <a:spcPts val="1200"/>
              </a:spcBef>
              <a:buSzTx/>
              <a:buNone/>
              <a:defRPr sz="2900">
                <a:latin typeface="Times Roman"/>
                <a:ea typeface="Times Roman"/>
                <a:cs typeface="Times Roman"/>
                <a:sym typeface="Times Roman"/>
              </a:defRPr>
            </a:pPr>
            <a:r>
              <a:t>Machine learning (ML) has emerged as a powerful tool for detecting malware due to its ability to analyze large datasets and identify patterns that may not be immediately apparent to human experts or traditional systems. However, despite the impressive performance of ML models in detecting malware, one major challenge remains: </a:t>
            </a:r>
            <a:r>
              <a:rPr b="1"/>
              <a:t>the lack of transparency and interpretability</a:t>
            </a:r>
            <a:r>
              <a:t> in these models. In fields like cybersecurity, where the consequences of false positives or negatives can be severe, it is crucial for users and security professionals to understand how and why a model makes a particular prediction.</a:t>
            </a:r>
          </a:p>
          <a:p>
            <a:pPr marL="0" indent="0" defTabSz="457200">
              <a:lnSpc>
                <a:spcPct val="100000"/>
              </a:lnSpc>
              <a:spcBef>
                <a:spcPts val="1200"/>
              </a:spcBef>
              <a:buSzTx/>
              <a:buNone/>
              <a:defRPr sz="2900">
                <a:latin typeface="Times Roman"/>
                <a:ea typeface="Times Roman"/>
                <a:cs typeface="Times Roman"/>
                <a:sym typeface="Times Roman"/>
              </a:defRPr>
            </a:pPr>
            <a:r>
              <a:rPr b="1"/>
              <a:t>Explainable AI (XAI)</a:t>
            </a:r>
            <a:r>
              <a:t> addresses this challenge by offering a framework to interpret and explain the decisions made by complex machine learning models. By applying explainable techniques such as </a:t>
            </a:r>
            <a:r>
              <a:rPr b="1"/>
              <a:t>SHAP (SHapley Additive exPlanations)</a:t>
            </a:r>
            <a:r>
              <a:t>, this project aims to bridge the gap between high-performance malware detection and transparency, ensuring that stakeholders can trust the model's predictions. Providing explanations for predictions will help users not only understand which features influence the decision but also enable them to act more confidently based on these insights, especially when the model flags potential threats.</a:t>
            </a:r>
          </a:p>
          <a:p>
            <a:pPr marL="0" indent="0" defTabSz="457200">
              <a:lnSpc>
                <a:spcPct val="100000"/>
              </a:lnSpc>
              <a:spcBef>
                <a:spcPts val="1200"/>
              </a:spcBef>
              <a:buSzTx/>
              <a:buNone/>
              <a:defRPr sz="2900">
                <a:latin typeface="Times Roman"/>
                <a:ea typeface="Times Roman"/>
                <a:cs typeface="Times Roman"/>
                <a:sym typeface="Times Roman"/>
              </a:defRPr>
            </a:pPr>
            <a:r>
              <a:t>The motivation for this project stems from the critical need for an AI-based malware detection system that is not only effective but also understandable and reliable. In the fast-evolving world of cybersecurity, this transparency and explainability will empower professionals to make more informed decisions, improve system trust, and ultimately help safeguard against the growing threat of cyberattacks.</a:t>
            </a:r>
          </a:p>
        </p:txBody>
      </p:sp>
      <p:sp>
        <p:nvSpPr>
          <p:cNvPr id="181" name="Slide Number"/>
          <p:cNvSpPr txBox="1"/>
          <p:nvPr>
            <p:ph type="sldNum" sz="quarter" idx="2"/>
          </p:nvPr>
        </p:nvSpPr>
        <p:spPr>
          <a:xfrm>
            <a:off x="22872751" y="13080999"/>
            <a:ext cx="241403"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295" name="Future Development"/>
          <p:cNvSpPr txBox="1"/>
          <p:nvPr>
            <p:ph type="title"/>
          </p:nvPr>
        </p:nvSpPr>
        <p:spPr>
          <a:prstGeom prst="rect">
            <a:avLst/>
          </a:prstGeom>
        </p:spPr>
        <p:txBody>
          <a:bodyPr/>
          <a:lstStyle>
            <a:lvl1pPr>
              <a:defRPr>
                <a:solidFill>
                  <a:srgbClr val="2F8029"/>
                </a:solidFill>
              </a:defRPr>
            </a:lvl1pPr>
          </a:lstStyle>
          <a:p>
            <a:pPr/>
            <a:r>
              <a:t>Future Development</a:t>
            </a:r>
          </a:p>
        </p:txBody>
      </p:sp>
      <p:sp>
        <p:nvSpPr>
          <p:cNvPr id="296" name="Improvement of Model Performance:…"/>
          <p:cNvSpPr txBox="1"/>
          <p:nvPr>
            <p:ph type="body" idx="1"/>
          </p:nvPr>
        </p:nvSpPr>
        <p:spPr>
          <a:xfrm>
            <a:off x="874744" y="2445586"/>
            <a:ext cx="22823067" cy="10340034"/>
          </a:xfrm>
          <a:prstGeom prst="rect">
            <a:avLst/>
          </a:prstGeom>
        </p:spPr>
        <p:txBody>
          <a:bodyPr/>
          <a:lstStyle/>
          <a:p>
            <a:pPr marL="0" indent="0" defTabSz="1097252">
              <a:spcBef>
                <a:spcPts val="2000"/>
              </a:spcBef>
              <a:buSzTx/>
              <a:buNone/>
              <a:defRPr sz="2159"/>
            </a:pPr>
            <a:r>
              <a:t>Improvement of Model Performance:</a:t>
            </a:r>
          </a:p>
          <a:p>
            <a:pPr marL="634364" indent="-571500" defTabSz="1097252">
              <a:spcBef>
                <a:spcPts val="2000"/>
              </a:spcBef>
              <a:buFont typeface="Times Roman"/>
              <a:defRPr sz="2159"/>
            </a:pPr>
            <a:r>
              <a:rPr b="1"/>
              <a:t>Feature Engineering:</a:t>
            </a:r>
            <a:r>
              <a:t> Suggest further research into </a:t>
            </a:r>
            <a:r>
              <a:rPr b="1"/>
              <a:t>feature engineering</a:t>
            </a:r>
            <a:r>
              <a:t> to explore additional features that could improve classification accuracy. For example, combining static features with dynamic analysis (behavioral features during execution) might enhance the detection of sophisticated malware.</a:t>
            </a:r>
          </a:p>
          <a:p>
            <a:pPr marL="634364" indent="-571500" defTabSz="1097252">
              <a:spcBef>
                <a:spcPts val="2000"/>
              </a:spcBef>
              <a:buFont typeface="Times Roman"/>
              <a:defRPr sz="2159"/>
            </a:pPr>
            <a:r>
              <a:rPr b="1"/>
              <a:t>Model Tuning:</a:t>
            </a:r>
            <a:r>
              <a:t> Further </a:t>
            </a:r>
            <a:r>
              <a:rPr b="1"/>
              <a:t>hyperparameter tuning</a:t>
            </a:r>
            <a:r>
              <a:t> of the Random Forest model could improve its performance. Experimenting with other machine learning models (e.g., </a:t>
            </a:r>
            <a:r>
              <a:rPr b="1"/>
              <a:t>XGBoost</a:t>
            </a:r>
            <a:r>
              <a:t>, </a:t>
            </a:r>
            <a:r>
              <a:rPr b="1"/>
              <a:t>Support Vector Machines</a:t>
            </a:r>
            <a:r>
              <a:t>) might also provide better results.</a:t>
            </a:r>
          </a:p>
          <a:p>
            <a:pPr marL="634364" indent="-571500" defTabSz="1097252">
              <a:spcBef>
                <a:spcPts val="2000"/>
              </a:spcBef>
              <a:buFont typeface="Times Roman"/>
              <a:defRPr sz="2159"/>
            </a:pPr>
            <a:r>
              <a:rPr b="1"/>
              <a:t>Ensemble Learning:</a:t>
            </a:r>
            <a:r>
              <a:t> You could consider combining </a:t>
            </a:r>
            <a:r>
              <a:rPr b="1"/>
              <a:t>multiple models</a:t>
            </a:r>
            <a:r>
              <a:t> using an ensemble approach to further boost classification accuracy, using techniques like </a:t>
            </a:r>
            <a:r>
              <a:rPr b="1"/>
              <a:t>bagging</a:t>
            </a:r>
            <a:r>
              <a:t> or </a:t>
            </a:r>
            <a:r>
              <a:rPr b="1"/>
              <a:t>boosting</a:t>
            </a:r>
            <a:r>
              <a:t>.</a:t>
            </a:r>
          </a:p>
          <a:p>
            <a:pPr marL="0" indent="0" defTabSz="1097252">
              <a:spcBef>
                <a:spcPts val="2000"/>
              </a:spcBef>
              <a:buSzTx/>
              <a:buNone/>
              <a:defRPr sz="2159"/>
            </a:pPr>
            <a:r>
              <a:t>Scaling and Real-World Deployment:</a:t>
            </a:r>
          </a:p>
          <a:p>
            <a:pPr marL="634364" indent="-571500" defTabSz="1097252">
              <a:spcBef>
                <a:spcPts val="2000"/>
              </a:spcBef>
              <a:buFont typeface="Times Roman"/>
              <a:defRPr sz="2159"/>
            </a:pPr>
            <a:r>
              <a:t>Discuss how the current system can be scaled for </a:t>
            </a:r>
            <a:r>
              <a:rPr b="1"/>
              <a:t>real-time malware detection</a:t>
            </a:r>
            <a:r>
              <a:t> in large-scale environments. For example, integrating the model into an antivirus or endpoint protection system could improve the detection of new and evolving malware threats.</a:t>
            </a:r>
          </a:p>
          <a:p>
            <a:pPr marL="634364" indent="-571500" defTabSz="1097252">
              <a:spcBef>
                <a:spcPts val="2000"/>
              </a:spcBef>
              <a:buFont typeface="Times Roman"/>
              <a:defRPr sz="2159"/>
            </a:pPr>
            <a:r>
              <a:t>Consider the challenges of deploying the system in a production environment, such as </a:t>
            </a:r>
            <a:r>
              <a:rPr b="1"/>
              <a:t>model robustness</a:t>
            </a:r>
            <a:r>
              <a:t>, handling unseen malware samples, or </a:t>
            </a:r>
            <a:r>
              <a:rPr b="1"/>
              <a:t>computational efficiency</a:t>
            </a:r>
            <a:r>
              <a:t> for real-time detection.</a:t>
            </a:r>
          </a:p>
          <a:p>
            <a:pPr marL="0" indent="0" defTabSz="1097252">
              <a:spcBef>
                <a:spcPts val="2000"/>
              </a:spcBef>
              <a:buSzTx/>
              <a:buNone/>
              <a:defRPr sz="2159"/>
            </a:pPr>
            <a:r>
              <a:t>Integration with Other Techniques:</a:t>
            </a:r>
          </a:p>
          <a:p>
            <a:pPr marL="634364" indent="-571500" defTabSz="1097252">
              <a:spcBef>
                <a:spcPts val="2000"/>
              </a:spcBef>
              <a:buFont typeface="Times Roman"/>
              <a:defRPr sz="2159"/>
            </a:pPr>
            <a:r>
              <a:t>Suggest the </a:t>
            </a:r>
            <a:r>
              <a:rPr b="1"/>
              <a:t>integration of dynamic analysis</a:t>
            </a:r>
            <a:r>
              <a:t> alongside static features to increase the accuracy of the detection. Dynamic analysis could involve analyzing the runtime behavior of files to detect malicious activities that static features might miss.</a:t>
            </a:r>
          </a:p>
          <a:p>
            <a:pPr marL="634364" indent="-571500" defTabSz="1097252">
              <a:spcBef>
                <a:spcPts val="2000"/>
              </a:spcBef>
              <a:buFont typeface="Times Roman"/>
              <a:defRPr sz="2159"/>
            </a:pPr>
            <a:r>
              <a:rPr b="1"/>
              <a:t>Deep learning models</a:t>
            </a:r>
            <a:r>
              <a:t> (e.g., convolutional neural networks) could be explored for more complex patterns, especially if large datasets are available.</a:t>
            </a:r>
          </a:p>
          <a:p>
            <a:pPr marL="0" indent="0" defTabSz="1097252">
              <a:spcBef>
                <a:spcPts val="2000"/>
              </a:spcBef>
              <a:buSzTx/>
              <a:buNone/>
              <a:defRPr sz="2159"/>
            </a:pPr>
            <a:r>
              <a:t>Further Research Areas:</a:t>
            </a:r>
          </a:p>
          <a:p>
            <a:pPr marL="634364" indent="-571500" defTabSz="1097252">
              <a:spcBef>
                <a:spcPts val="2000"/>
              </a:spcBef>
              <a:buFont typeface="Times Roman"/>
              <a:defRPr sz="2159"/>
            </a:pPr>
            <a:r>
              <a:t>Research into </a:t>
            </a:r>
            <a:r>
              <a:rPr b="1"/>
              <a:t>adversarial attacks</a:t>
            </a:r>
            <a:r>
              <a:t> on malware detection systems could be explored to make the model more resilient to malware designed to evade detection by machine learning models.</a:t>
            </a:r>
          </a:p>
          <a:p>
            <a:pPr marL="634364" indent="-571500" defTabSz="1097252">
              <a:spcBef>
                <a:spcPts val="2000"/>
              </a:spcBef>
              <a:buFont typeface="Times Roman"/>
              <a:defRPr sz="2159"/>
            </a:pPr>
            <a:r>
              <a:t>Investigating the </a:t>
            </a:r>
            <a:r>
              <a:rPr b="1"/>
              <a:t>explainability of deep learning models</a:t>
            </a:r>
            <a:r>
              <a:t> in malware detection, as traditional models like Random Forest are more interpretable, while deep learning models offer improved accuracy at the cost of transparency.</a:t>
            </a:r>
          </a:p>
        </p:txBody>
      </p:sp>
      <p:sp>
        <p:nvSpPr>
          <p:cNvPr id="297" name="Slide Number"/>
          <p:cNvSpPr txBox="1"/>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299" name="Thank you"/>
          <p:cNvSpPr txBox="1"/>
          <p:nvPr>
            <p:ph type="body" sz="half" idx="1"/>
          </p:nvPr>
        </p:nvSpPr>
        <p:spPr>
          <a:prstGeom prst="rect">
            <a:avLst/>
          </a:prstGeom>
        </p:spPr>
        <p:txBody>
          <a:bodyPr/>
          <a:lstStyle>
            <a:lvl1pPr>
              <a:defRPr b="1">
                <a:latin typeface="Georgia"/>
                <a:ea typeface="Georgia"/>
                <a:cs typeface="Georgia"/>
                <a:sym typeface="Georgia"/>
              </a:defRPr>
            </a:lvl1pPr>
          </a:lstStyle>
          <a:p>
            <a:pPr/>
            <a:r>
              <a:t>Thank you</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183" name="Literature Review"/>
          <p:cNvSpPr txBox="1"/>
          <p:nvPr>
            <p:ph type="title"/>
          </p:nvPr>
        </p:nvSpPr>
        <p:spPr>
          <a:prstGeom prst="rect">
            <a:avLst/>
          </a:prstGeom>
        </p:spPr>
        <p:txBody>
          <a:bodyPr/>
          <a:lstStyle>
            <a:lvl1pPr>
              <a:defRPr>
                <a:solidFill>
                  <a:srgbClr val="2F8029"/>
                </a:solidFill>
              </a:defRPr>
            </a:lvl1pPr>
          </a:lstStyle>
          <a:p>
            <a:pPr/>
            <a:r>
              <a:t>Literature Review</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185" name="Literature Review"/>
          <p:cNvSpPr txBox="1"/>
          <p:nvPr>
            <p:ph type="title"/>
          </p:nvPr>
        </p:nvSpPr>
        <p:spPr>
          <a:prstGeom prst="rect">
            <a:avLst/>
          </a:prstGeom>
        </p:spPr>
        <p:txBody>
          <a:bodyPr/>
          <a:lstStyle>
            <a:lvl1pPr>
              <a:defRPr>
                <a:solidFill>
                  <a:srgbClr val="2F8029"/>
                </a:solidFill>
              </a:defRPr>
            </a:lvl1pPr>
          </a:lstStyle>
          <a:p>
            <a:pPr/>
            <a:r>
              <a:t>Literature Review</a:t>
            </a:r>
          </a:p>
        </p:txBody>
      </p:sp>
      <p:graphicFrame>
        <p:nvGraphicFramePr>
          <p:cNvPr id="186" name="Table 1"/>
          <p:cNvGraphicFramePr/>
          <p:nvPr/>
        </p:nvGraphicFramePr>
        <p:xfrm>
          <a:off x="1315172" y="3230549"/>
          <a:ext cx="10985501" cy="8256011"/>
        </p:xfrm>
        <a:graphic xmlns:a="http://schemas.openxmlformats.org/drawingml/2006/main">
          <a:graphicData uri="http://schemas.openxmlformats.org/drawingml/2006/table">
            <a:tbl>
              <a:tblPr firstCol="1" firstRow="1" lastCol="0" lastRow="0" bandCol="0" bandRow="0" rtl="0">
                <a:tableStyleId>{C7B018BB-80A7-4F77-B60F-C8B233D01FF8}</a:tableStyleId>
              </a:tblPr>
              <a:tblGrid>
                <a:gridCol w="3936389"/>
                <a:gridCol w="17990902"/>
              </a:tblGrid>
              <a:tr h="1648662">
                <a:tc>
                  <a:txBody>
                    <a:bodyPr/>
                    <a:lstStyle/>
                    <a:p>
                      <a:pPr defTabSz="914400">
                        <a:defRPr b="0"/>
                      </a:pPr>
                      <a:r>
                        <a:rPr b="1" sz="3200"/>
                        <a:t>Paper Name</a:t>
                      </a:r>
                    </a:p>
                  </a:txBody>
                  <a:tcPr marL="50800" marR="50800" marT="50800" marB="50800" anchor="ctr" anchorCtr="0" horzOverflow="overflow">
                    <a:lnL w="12700">
                      <a:solidFill>
                        <a:srgbClr val="000000"/>
                      </a:solidFill>
                      <a:miter lim="400000"/>
                    </a:lnL>
                  </a:tcPr>
                </a:tc>
                <a:tc>
                  <a:txBody>
                    <a:bodyPr/>
                    <a:lstStyle/>
                    <a:p>
                      <a:pPr defTabSz="914400">
                        <a:defRPr b="0"/>
                      </a:pPr>
                      <a:r>
                        <a:rPr b="1" sz="3200"/>
                        <a:t>Conclusion</a:t>
                      </a:r>
                    </a:p>
                  </a:txBody>
                  <a:tcPr marL="50800" marR="50800" marT="50800" marB="50800" anchor="ctr" anchorCtr="0" horzOverflow="overflow">
                    <a:lnR w="12700">
                      <a:solidFill>
                        <a:srgbClr val="000000"/>
                      </a:solidFill>
                      <a:miter lim="400000"/>
                    </a:lnR>
                  </a:tcPr>
                </a:tc>
              </a:tr>
              <a:tr h="1648662">
                <a:tc>
                  <a:txBody>
                    <a:bodyPr/>
                    <a:lstStyle/>
                    <a:p>
                      <a:pPr algn="l" defTabSz="457200">
                        <a:defRPr b="0"/>
                      </a:pPr>
                      <a:r>
                        <a:rPr b="1">
                          <a:solidFill>
                            <a:srgbClr val="E6E4E0">
                              <a:alpha val="87058"/>
                            </a:srgbClr>
                          </a:solidFill>
                          <a:latin typeface="Helvetica"/>
                          <a:ea typeface="Helvetica"/>
                          <a:cs typeface="Helvetica"/>
                          <a:sym typeface="Helvetica"/>
                        </a:rPr>
                        <a:t>Malware Detection using Machine Learning
</a:t>
                      </a:r>
                    </a:p>
                  </a:txBody>
                  <a:tcPr marL="50800" marR="50800" marT="50800" marB="50800" anchor="ctr" anchorCtr="0" horzOverflow="overflow"/>
                </a:tc>
                <a:tc>
                  <a:txBody>
                    <a:bodyPr/>
                    <a:lstStyle/>
                    <a:p>
                      <a:pPr algn="l" defTabSz="457200"/>
                      <a:r>
                        <a:rPr sz="2800">
                          <a:sym typeface="Times New Roman"/>
                        </a:rPr>
                        <a:t>In summary, the conclusions of the paper underscore the effectiveness of machine learning algorithms in malware detection, the importance of feature selection, and the need for continued research to enhance cybersecurity strategies against evolving threats. These findings provide a solid foundation for organizations aiming to improve their defenses against malware attacks.</a:t>
                      </a:r>
                    </a:p>
                  </a:txBody>
                  <a:tcPr marL="50800" marR="50800" marT="50800" marB="50800" anchor="ctr" anchorCtr="0" horzOverflow="overflow">
                    <a:lnR w="12700">
                      <a:solidFill>
                        <a:srgbClr val="000000"/>
                      </a:solidFill>
                      <a:miter lim="400000"/>
                    </a:lnR>
                  </a:tcPr>
                </a:tc>
              </a:tr>
              <a:tr h="1648662">
                <a:tc>
                  <a:txBody>
                    <a:bodyPr/>
                    <a:lstStyle/>
                    <a:p>
                      <a:pPr algn="l" defTabSz="457200">
                        <a:defRPr b="0"/>
                      </a:pPr>
                      <a:r>
                        <a:rPr b="1" sz="1700">
                          <a:solidFill>
                            <a:srgbClr val="C4BFB8"/>
                          </a:solidFill>
                          <a:latin typeface="Helvetica"/>
                          <a:ea typeface="Helvetica"/>
                          <a:cs typeface="Helvetica"/>
                          <a:sym typeface="Helvetica"/>
                        </a:rPr>
                        <a:t>Malware Detection and Analysis based on AI Algorithm
</a:t>
                      </a:r>
                    </a:p>
                  </a:txBody>
                  <a:tcPr marL="50800" marR="50800" marT="50800" marB="50800" anchor="ctr" anchorCtr="0" horzOverflow="overflow"/>
                </a:tc>
                <a:tc>
                  <a:txBody>
                    <a:bodyPr/>
                    <a:lstStyle/>
                    <a:p>
                      <a:pPr algn="l" defTabSz="457200"/>
                      <a:r>
                        <a:rPr sz="2800">
                          <a:sym typeface="Times New Roman"/>
                        </a:rPr>
                        <a:t>The results of the paper indicate that the proposed malware detection model demonstrates significant potential, with varying levels of accuracy and recall, however,  ongoing improvements and adaptations are necessary to keep pace with the evolving landscape of cybersecurity threats.</a:t>
                      </a:r>
                    </a:p>
                  </a:txBody>
                  <a:tcPr marL="50800" marR="50800" marT="50800" marB="50800" anchor="ctr" anchorCtr="0" horzOverflow="overflow">
                    <a:lnR w="12700">
                      <a:solidFill>
                        <a:srgbClr val="000000"/>
                      </a:solidFill>
                      <a:miter lim="400000"/>
                    </a:lnR>
                  </a:tcPr>
                </a:tc>
              </a:tr>
              <a:tr h="1648662">
                <a:tc>
                  <a:txBody>
                    <a:bodyPr/>
                    <a:lstStyle/>
                    <a:p>
                      <a:pPr algn="l" defTabSz="457200">
                        <a:spcBef>
                          <a:spcPts val="600"/>
                        </a:spcBef>
                        <a:defRPr b="0"/>
                      </a:pPr>
                      <a:r>
                        <a:rPr sz="1650">
                          <a:solidFill>
                            <a:srgbClr val="D3CFC9"/>
                          </a:solidFill>
                          <a:latin typeface="Helvetica"/>
                          <a:ea typeface="Helvetica"/>
                          <a:cs typeface="Helvetica"/>
                          <a:sym typeface="Helvetica"/>
                        </a:rPr>
                        <a:t>Explainable artificial intelligence envisioned security mechanism for cyber threat hunting</a:t>
                      </a:r>
                    </a:p>
                  </a:txBody>
                  <a:tcPr marL="50800" marR="50800" marT="50800" marB="50800" anchor="ctr" anchorCtr="0" horzOverflow="overflow"/>
                </a:tc>
                <a:tc>
                  <a:txBody>
                    <a:bodyPr/>
                    <a:lstStyle/>
                    <a:p>
                      <a:pPr algn="l" defTabSz="914400"/>
                      <a:r>
                        <a:rPr sz="2800">
                          <a:sym typeface="Times New Roman"/>
                        </a:rPr>
                        <a:t>In summary, the paper presents a comprehensive approach to improving cyber threat hunting through the integration of explainable AI, highlighting its benefits in terms of security, performance, and trust in the detection process.</a:t>
                      </a:r>
                    </a:p>
                  </a:txBody>
                  <a:tcPr marL="50800" marR="50800" marT="50800" marB="50800" anchor="ctr" anchorCtr="0" horzOverflow="overflow">
                    <a:lnR w="12700">
                      <a:solidFill>
                        <a:srgbClr val="000000"/>
                      </a:solidFill>
                      <a:miter lim="400000"/>
                    </a:lnR>
                  </a:tcPr>
                </a:tc>
              </a:tr>
              <a:tr h="1648662">
                <a:tc>
                  <a:txBody>
                    <a:bodyPr/>
                    <a:lstStyle/>
                    <a:p>
                      <a:pPr algn="l" defTabSz="457200">
                        <a:defRPr b="0"/>
                      </a:pPr>
                      <a:r>
                        <a:rPr b="1" sz="1300">
                          <a:solidFill>
                            <a:srgbClr val="E6E4E0"/>
                          </a:solidFill>
                          <a:latin typeface="Helvetica"/>
                          <a:ea typeface="Helvetica"/>
                          <a:cs typeface="Helvetica"/>
                          <a:sym typeface="Helvetica"/>
                        </a:rPr>
                        <a:t>Methods for Detecting Malware Using Static, Dynamic and Hybrid Analysis</a:t>
                      </a:r>
                    </a:p>
                  </a:txBody>
                  <a:tcPr marL="50800" marR="50800" marT="50800" marB="50800" anchor="ctr" anchorCtr="0" horzOverflow="overflow">
                    <a:lnB w="12700">
                      <a:solidFill>
                        <a:srgbClr val="000000"/>
                      </a:solidFill>
                      <a:miter lim="400000"/>
                    </a:lnB>
                  </a:tcPr>
                </a:tc>
                <a:tc>
                  <a:txBody>
                    <a:bodyPr/>
                    <a:lstStyle/>
                    <a:p>
                      <a:pPr algn="l" defTabSz="914400"/>
                      <a:r>
                        <a:rPr sz="2400">
                          <a:sym typeface="Times New Roman"/>
                        </a:rPr>
                        <a:t>Each analysis method has its unique strengths and weaknesses. The choice of method depends on the specific context of the malware being analyzed and the goals of the analysis. Static analysis is quick and effective for known threats, dynamic analysis excels at uncovering new threats, and hybrid analysis offers a comprehensive approach by combining both techniques </a:t>
                      </a:r>
                    </a:p>
                  </a:txBody>
                  <a:tcPr marL="50800" marR="50800" marT="50800" marB="50800" anchor="ctr" anchorCtr="0" horzOverflow="overflow">
                    <a:lnR w="12700">
                      <a:solidFill>
                        <a:srgbClr val="000000"/>
                      </a:solidFill>
                      <a:miter lim="400000"/>
                    </a:lnR>
                    <a:lnB w="12700">
                      <a:solidFill>
                        <a:srgbClr val="000000"/>
                      </a:solidFill>
                      <a:miter lim="400000"/>
                    </a:lnB>
                  </a:tcPr>
                </a:tc>
              </a:tr>
            </a:tbl>
          </a:graphicData>
        </a:graphic>
      </p:graphicFrame>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188" name="Literature Review"/>
          <p:cNvSpPr txBox="1"/>
          <p:nvPr>
            <p:ph type="title"/>
          </p:nvPr>
        </p:nvSpPr>
        <p:spPr>
          <a:prstGeom prst="rect">
            <a:avLst/>
          </a:prstGeom>
        </p:spPr>
        <p:txBody>
          <a:bodyPr/>
          <a:lstStyle>
            <a:lvl1pPr>
              <a:defRPr>
                <a:solidFill>
                  <a:srgbClr val="2F8029"/>
                </a:solidFill>
              </a:defRPr>
            </a:lvl1pPr>
          </a:lstStyle>
          <a:p>
            <a:pPr/>
            <a:r>
              <a:t>Literature Review</a:t>
            </a:r>
          </a:p>
        </p:txBody>
      </p:sp>
      <p:graphicFrame>
        <p:nvGraphicFramePr>
          <p:cNvPr id="189" name="Table 1"/>
          <p:cNvGraphicFramePr/>
          <p:nvPr/>
        </p:nvGraphicFramePr>
        <p:xfrm>
          <a:off x="1315172" y="3230549"/>
          <a:ext cx="10985501" cy="8256011"/>
        </p:xfrm>
        <a:graphic xmlns:a="http://schemas.openxmlformats.org/drawingml/2006/main">
          <a:graphicData uri="http://schemas.openxmlformats.org/drawingml/2006/table">
            <a:tbl>
              <a:tblPr firstCol="1" firstRow="1" lastCol="0" lastRow="0" bandCol="0" bandRow="0" rtl="0">
                <a:tableStyleId>{C7B018BB-80A7-4F77-B60F-C8B233D01FF8}</a:tableStyleId>
              </a:tblPr>
              <a:tblGrid>
                <a:gridCol w="3936389"/>
                <a:gridCol w="17990902"/>
              </a:tblGrid>
              <a:tr h="1648662">
                <a:tc>
                  <a:txBody>
                    <a:bodyPr/>
                    <a:lstStyle/>
                    <a:p>
                      <a:pPr defTabSz="914400">
                        <a:defRPr b="0"/>
                      </a:pPr>
                      <a:r>
                        <a:rPr b="1" sz="3200"/>
                        <a:t>Paper Name</a:t>
                      </a:r>
                    </a:p>
                  </a:txBody>
                  <a:tcPr marL="50800" marR="50800" marT="50800" marB="50800" anchor="ctr" anchorCtr="0" horzOverflow="overflow">
                    <a:lnL w="12700">
                      <a:solidFill>
                        <a:srgbClr val="000000"/>
                      </a:solidFill>
                      <a:miter lim="400000"/>
                    </a:lnL>
                  </a:tcPr>
                </a:tc>
                <a:tc>
                  <a:txBody>
                    <a:bodyPr/>
                    <a:lstStyle/>
                    <a:p>
                      <a:pPr defTabSz="914400">
                        <a:defRPr b="0"/>
                      </a:pPr>
                      <a:r>
                        <a:rPr b="1" sz="3200"/>
                        <a:t>Conclusion</a:t>
                      </a:r>
                    </a:p>
                  </a:txBody>
                  <a:tcPr marL="50800" marR="50800" marT="50800" marB="50800" anchor="ctr" anchorCtr="0" horzOverflow="overflow">
                    <a:lnR w="12700">
                      <a:solidFill>
                        <a:srgbClr val="000000"/>
                      </a:solidFill>
                      <a:miter lim="400000"/>
                    </a:lnR>
                  </a:tcPr>
                </a:tc>
              </a:tr>
              <a:tr h="1648662">
                <a:tc>
                  <a:txBody>
                    <a:bodyPr/>
                    <a:lstStyle/>
                    <a:p>
                      <a:pPr algn="l" defTabSz="457200">
                        <a:defRPr b="0"/>
                      </a:pPr>
                      <a:r>
                        <a:rPr b="1" sz="1400">
                          <a:solidFill>
                            <a:srgbClr val="C4BFB8"/>
                          </a:solidFill>
                          <a:latin typeface="Helvetica"/>
                          <a:ea typeface="Helvetica"/>
                          <a:cs typeface="Helvetica"/>
                          <a:sym typeface="Helvetica"/>
                        </a:rPr>
                        <a:t>A Comprehensive Survey on Identification of Malware Types and Malware Classification Using Machine Learning Techniques</a:t>
                      </a:r>
                    </a:p>
                  </a:txBody>
                  <a:tcPr marL="50800" marR="50800" marT="50800" marB="50800" anchor="ctr" anchorCtr="0" horzOverflow="overflow"/>
                </a:tc>
                <a:tc>
                  <a:txBody>
                    <a:bodyPr/>
                    <a:lstStyle/>
                    <a:p>
                      <a:pPr algn="l" defTabSz="914400"/>
                      <a:r>
                        <a:rPr sz="2800">
                          <a:sym typeface="Times New Roman"/>
                        </a:rPr>
                        <a:t>The methods discussed in the paper encompass a range of traditional and advanced machine learning techniques, with a strong focus on deep learning, feature extraction, and addressing the challenges faced in malware detection and classification.</a:t>
                      </a:r>
                    </a:p>
                  </a:txBody>
                  <a:tcPr marL="50800" marR="50800" marT="50800" marB="50800" anchor="ctr" anchorCtr="0" horzOverflow="overflow">
                    <a:lnR w="12700">
                      <a:solidFill>
                        <a:srgbClr val="000000"/>
                      </a:solidFill>
                      <a:miter lim="400000"/>
                    </a:lnR>
                  </a:tcPr>
                </a:tc>
              </a:tr>
              <a:tr h="1648662">
                <a:tc>
                  <a:txBody>
                    <a:bodyPr/>
                    <a:lstStyle/>
                    <a:p>
                      <a:pPr algn="l" defTabSz="457200">
                        <a:defRPr b="0"/>
                      </a:pPr>
                      <a:r>
                        <a:rPr b="1">
                          <a:solidFill>
                            <a:srgbClr val="E6E4E0">
                              <a:alpha val="87058"/>
                            </a:srgbClr>
                          </a:solidFill>
                          <a:latin typeface="Helvetica"/>
                          <a:ea typeface="Helvetica"/>
                          <a:cs typeface="Helvetica"/>
                          <a:sym typeface="Helvetica"/>
                        </a:rPr>
                        <a:t>A learning model to detect maliciousness of portable executable using integrated feature set</a:t>
                      </a:r>
                    </a:p>
                  </a:txBody>
                  <a:tcPr marL="50800" marR="50800" marT="50800" marB="50800" anchor="ctr" anchorCtr="0" horzOverflow="overflow"/>
                </a:tc>
                <a:tc>
                  <a:txBody>
                    <a:bodyPr/>
                    <a:lstStyle/>
                    <a:p>
                      <a:pPr algn="l" defTabSz="457200"/>
                      <a:r>
                        <a:rPr sz="2700">
                          <a:sym typeface="Times New Roman"/>
                        </a:rPr>
                        <a:t>the results of this paper indicate that the proposed learning model significantly outperforms existing research in terms of detection rates, false positive reduction, evaluation metrics, robustness against evasion techniques, and generalizability. These improvements highlight the potential of the integrated feature set approach in enhancing malware detection capabilities.
</a:t>
                      </a:r>
                    </a:p>
                  </a:txBody>
                  <a:tcPr marL="50800" marR="50800" marT="50800" marB="50800" anchor="ctr" anchorCtr="0" horzOverflow="overflow">
                    <a:lnR w="12700">
                      <a:solidFill>
                        <a:srgbClr val="000000"/>
                      </a:solidFill>
                      <a:miter lim="400000"/>
                    </a:lnR>
                  </a:tcPr>
                </a:tc>
              </a:tr>
              <a:tr h="1648662">
                <a:tc>
                  <a:txBody>
                    <a:bodyPr/>
                    <a:lstStyle/>
                    <a:p>
                      <a:pPr algn="l" defTabSz="457200">
                        <a:defRPr b="0"/>
                      </a:pPr>
                      <a:r>
                        <a:rPr b="1" sz="1700">
                          <a:solidFill>
                            <a:srgbClr val="C4BFB8"/>
                          </a:solidFill>
                          <a:latin typeface="Helvetica"/>
                          <a:ea typeface="Helvetica"/>
                          <a:cs typeface="Helvetica"/>
                          <a:sym typeface="Helvetica"/>
                        </a:rPr>
                        <a:t>Android Malware Detection Using Genetic Algorithm based Optimized Feature Selection and Machine Learning</a:t>
                      </a:r>
                    </a:p>
                  </a:txBody>
                  <a:tcPr marL="50800" marR="50800" marT="50800" marB="50800" anchor="ctr" anchorCtr="0" horzOverflow="overflow"/>
                </a:tc>
                <a:tc>
                  <a:txBody>
                    <a:bodyPr/>
                    <a:lstStyle/>
                    <a:p>
                      <a:pPr algn="l" defTabSz="457200"/>
                      <a:r>
                        <a:rPr sz="2800">
                          <a:sym typeface="Times New Roman"/>
                        </a:rPr>
                        <a:t>The paper indicates that the proposed malware detection model demonstrates significant potential, with varying levels of accuracy and recall, however,  ongoing improvements and adaptations are necessary to keep pace with the evolving landscape of cybersecurity threats.</a:t>
                      </a:r>
                    </a:p>
                  </a:txBody>
                  <a:tcPr marL="50800" marR="50800" marT="50800" marB="50800" anchor="ctr" anchorCtr="0" horzOverflow="overflow">
                    <a:lnR w="12700">
                      <a:solidFill>
                        <a:srgbClr val="000000"/>
                      </a:solidFill>
                      <a:miter lim="400000"/>
                    </a:lnR>
                  </a:tcPr>
                </a:tc>
              </a:tr>
              <a:tr h="1648662">
                <a:tc>
                  <a:txBody>
                    <a:bodyPr/>
                    <a:lstStyle/>
                    <a:p>
                      <a:pPr algn="l" defTabSz="457200">
                        <a:spcBef>
                          <a:spcPts val="600"/>
                        </a:spcBef>
                        <a:defRPr b="0"/>
                      </a:pPr>
                      <a:r>
                        <a:rPr sz="1650">
                          <a:solidFill>
                            <a:srgbClr val="D3CFC9"/>
                          </a:solidFill>
                          <a:latin typeface="Helvetica"/>
                          <a:ea typeface="Helvetica"/>
                          <a:cs typeface="Helvetica"/>
                          <a:sym typeface="Helvetica"/>
                        </a:rPr>
                        <a:t>Using shapely values to define subgroups of forecasts for combining</a:t>
                      </a:r>
                    </a:p>
                  </a:txBody>
                  <a:tcPr marL="50800" marR="50800" marT="50800" marB="50800" anchor="ctr" anchorCtr="0" horzOverflow="overflow">
                    <a:lnB w="12700">
                      <a:solidFill>
                        <a:srgbClr val="000000"/>
                      </a:solidFill>
                      <a:miter lim="400000"/>
                    </a:lnB>
                  </a:tcPr>
                </a:tc>
                <a:tc>
                  <a:txBody>
                    <a:bodyPr/>
                    <a:lstStyle/>
                    <a:p>
                      <a:pPr algn="l" defTabSz="914400"/>
                      <a:r>
                        <a:rPr sz="2800">
                          <a:sym typeface="Times New Roman"/>
                        </a:rPr>
                        <a:t>the findings of this paper not only validate the effectiveness of the Shapley value method in forecast selection but also highlight its superiority over traditional methods, marking a significant contribution to the field of forecasting research.</a:t>
                      </a:r>
                    </a:p>
                  </a:txBody>
                  <a:tcPr marL="50800" marR="50800" marT="50800" marB="50800" anchor="ctr" anchorCtr="0" horzOverflow="overflow">
                    <a:lnR w="12700">
                      <a:solidFill>
                        <a:srgbClr val="000000"/>
                      </a:solidFill>
                      <a:miter lim="400000"/>
                    </a:lnR>
                    <a:lnB w="12700">
                      <a:solidFill>
                        <a:srgbClr val="000000"/>
                      </a:solidFill>
                      <a:miter lim="400000"/>
                    </a:lnB>
                  </a:tcPr>
                </a:tc>
              </a:tr>
            </a:tbl>
          </a:graphicData>
        </a:graphic>
      </p:graphicFrame>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191" name="Literature Review"/>
          <p:cNvSpPr txBox="1"/>
          <p:nvPr>
            <p:ph type="title"/>
          </p:nvPr>
        </p:nvSpPr>
        <p:spPr>
          <a:prstGeom prst="rect">
            <a:avLst/>
          </a:prstGeom>
        </p:spPr>
        <p:txBody>
          <a:bodyPr/>
          <a:lstStyle>
            <a:lvl1pPr>
              <a:defRPr>
                <a:solidFill>
                  <a:srgbClr val="2F8029"/>
                </a:solidFill>
              </a:defRPr>
            </a:lvl1pPr>
          </a:lstStyle>
          <a:p>
            <a:pPr/>
            <a:r>
              <a:t>Literature Review</a:t>
            </a:r>
          </a:p>
        </p:txBody>
      </p:sp>
      <p:graphicFrame>
        <p:nvGraphicFramePr>
          <p:cNvPr id="192" name="Table 1"/>
          <p:cNvGraphicFramePr/>
          <p:nvPr/>
        </p:nvGraphicFramePr>
        <p:xfrm>
          <a:off x="1315172" y="3230549"/>
          <a:ext cx="10985501" cy="8256011"/>
        </p:xfrm>
        <a:graphic xmlns:a="http://schemas.openxmlformats.org/drawingml/2006/main">
          <a:graphicData uri="http://schemas.openxmlformats.org/drawingml/2006/table">
            <a:tbl>
              <a:tblPr firstCol="1" firstRow="1" lastCol="0" lastRow="0" bandCol="0" bandRow="0" rtl="0">
                <a:tableStyleId>{C7B018BB-80A7-4F77-B60F-C8B233D01FF8}</a:tableStyleId>
              </a:tblPr>
              <a:tblGrid>
                <a:gridCol w="3936389"/>
                <a:gridCol w="17990902"/>
              </a:tblGrid>
              <a:tr h="1648662">
                <a:tc>
                  <a:txBody>
                    <a:bodyPr/>
                    <a:lstStyle/>
                    <a:p>
                      <a:pPr defTabSz="914400">
                        <a:defRPr b="0"/>
                      </a:pPr>
                      <a:r>
                        <a:rPr b="1" sz="3200"/>
                        <a:t>Paper Name</a:t>
                      </a:r>
                    </a:p>
                  </a:txBody>
                  <a:tcPr marL="50800" marR="50800" marT="50800" marB="50800" anchor="ctr" anchorCtr="0" horzOverflow="overflow">
                    <a:lnL w="12700">
                      <a:solidFill>
                        <a:srgbClr val="000000"/>
                      </a:solidFill>
                      <a:miter lim="400000"/>
                    </a:lnL>
                  </a:tcPr>
                </a:tc>
                <a:tc>
                  <a:txBody>
                    <a:bodyPr/>
                    <a:lstStyle/>
                    <a:p>
                      <a:pPr defTabSz="914400">
                        <a:defRPr b="0"/>
                      </a:pPr>
                      <a:r>
                        <a:rPr b="1" sz="3200"/>
                        <a:t>Conclusion</a:t>
                      </a:r>
                    </a:p>
                  </a:txBody>
                  <a:tcPr marL="50800" marR="50800" marT="50800" marB="50800" anchor="ctr" anchorCtr="0" horzOverflow="overflow">
                    <a:lnR w="12700">
                      <a:solidFill>
                        <a:srgbClr val="000000"/>
                      </a:solidFill>
                      <a:miter lim="400000"/>
                    </a:lnR>
                  </a:tcPr>
                </a:tc>
              </a:tr>
              <a:tr h="1648662">
                <a:tc>
                  <a:txBody>
                    <a:bodyPr/>
                    <a:lstStyle/>
                    <a:p>
                      <a:pPr algn="l" defTabSz="457200">
                        <a:defRPr b="0"/>
                      </a:pPr>
                      <a:r>
                        <a:rPr b="1" sz="1300">
                          <a:solidFill>
                            <a:srgbClr val="E6E4E0"/>
                          </a:solidFill>
                          <a:latin typeface="Helvetica"/>
                          <a:ea typeface="Helvetica"/>
                          <a:cs typeface="Helvetica"/>
                          <a:sym typeface="Helvetica"/>
                        </a:rPr>
                        <a:t>Variational Shapley Network: A Probabilistic Approach to Self-Explaining Shapley values with Uncertainty Quantification</a:t>
                      </a:r>
                    </a:p>
                  </a:txBody>
                  <a:tcPr marL="50800" marR="50800" marT="50800" marB="50800" anchor="ctr" anchorCtr="0" horzOverflow="overflow"/>
                </a:tc>
                <a:tc>
                  <a:txBody>
                    <a:bodyPr/>
                    <a:lstStyle/>
                    <a:p>
                      <a:pPr algn="l" defTabSz="914400"/>
                      <a:r>
                        <a:rPr sz="2400">
                          <a:sym typeface="Times New Roman"/>
                        </a:rPr>
                        <a:t>In summary, the results of this paper demonstrate significant advancements over previously existing research in terms of computational efficiency, uncertainty quantification, robustness, and explanatory power, making the Variational Shapley Network a valuable contribution to the field of machine learning explainability</a:t>
                      </a:r>
                    </a:p>
                  </a:txBody>
                  <a:tcPr marL="50800" marR="50800" marT="50800" marB="50800" anchor="ctr" anchorCtr="0" horzOverflow="overflow">
                    <a:lnR w="12700">
                      <a:solidFill>
                        <a:srgbClr val="000000"/>
                      </a:solidFill>
                      <a:miter lim="400000"/>
                    </a:lnR>
                  </a:tcPr>
                </a:tc>
              </a:tr>
              <a:tr h="1648662">
                <a:tc>
                  <a:txBody>
                    <a:bodyPr/>
                    <a:lstStyle/>
                    <a:p>
                      <a:pPr algn="l" defTabSz="457200">
                        <a:defRPr b="0"/>
                      </a:pPr>
                      <a:r>
                        <a:rPr b="1" sz="1400">
                          <a:solidFill>
                            <a:srgbClr val="C4BFB8"/>
                          </a:solidFill>
                          <a:latin typeface="Helvetica"/>
                          <a:ea typeface="Helvetica"/>
                          <a:cs typeface="Helvetica"/>
                          <a:sym typeface="Helvetica"/>
                        </a:rPr>
                        <a:t>A Comprehensive Survey on Identification of Malware Types and Malware Classification Using Machine Learning Techniques</a:t>
                      </a:r>
                    </a:p>
                  </a:txBody>
                  <a:tcPr marL="50800" marR="50800" marT="50800" marB="50800" anchor="ctr" anchorCtr="0" horzOverflow="overflow"/>
                </a:tc>
                <a:tc>
                  <a:txBody>
                    <a:bodyPr/>
                    <a:lstStyle/>
                    <a:p>
                      <a:pPr algn="l" defTabSz="914400"/>
                      <a:r>
                        <a:rPr sz="2700">
                          <a:sym typeface="Times New Roman"/>
                        </a:rPr>
                        <a:t>The methods discussed in the paper encompass a range of traditional and advanced machine learning techniques, with a strong focus on deep learning, feature extraction, and addressing the challenges faced in malware detection and classification.</a:t>
                      </a:r>
                    </a:p>
                  </a:txBody>
                  <a:tcPr marL="50800" marR="50800" marT="50800" marB="50800" anchor="ctr" anchorCtr="0" horzOverflow="overflow">
                    <a:lnR w="12700">
                      <a:solidFill>
                        <a:srgbClr val="000000"/>
                      </a:solidFill>
                      <a:miter lim="400000"/>
                    </a:lnR>
                  </a:tcPr>
                </a:tc>
              </a:tr>
              <a:tr h="1648662">
                <a:tc>
                  <a:txBody>
                    <a:bodyPr/>
                    <a:lstStyle/>
                    <a:p>
                      <a:pPr algn="l" defTabSz="457200">
                        <a:defRPr b="0"/>
                      </a:pPr>
                      <a:r>
                        <a:rPr b="1">
                          <a:solidFill>
                            <a:srgbClr val="E6E4E0">
                              <a:alpha val="87058"/>
                            </a:srgbClr>
                          </a:solidFill>
                          <a:latin typeface="Helvetica"/>
                          <a:ea typeface="Helvetica"/>
                          <a:cs typeface="Helvetica"/>
                          <a:sym typeface="Helvetica"/>
                        </a:rPr>
                        <a:t>Explainability in AI-based Behavioral Malware Detection Systems</a:t>
                      </a:r>
                    </a:p>
                  </a:txBody>
                  <a:tcPr marL="50800" marR="50800" marT="50800" marB="50800" anchor="ctr" anchorCtr="0" horzOverflow="overflow"/>
                </a:tc>
                <a:tc>
                  <a:txBody>
                    <a:bodyPr/>
                    <a:lstStyle/>
                    <a:p>
                      <a:pPr algn="l" defTabSz="457200"/>
                      <a:r>
                        <a:rPr sz="2700">
                          <a:sym typeface="Times New Roman"/>
                        </a:rPr>
                        <a:t>In summary, the results of this paper demonstrate significant advancements in malware detection performance, address the critical issue of explainability, and provide a systematic evaluation of XAI methods and recurrent architectures, setting it apart from previously existing research in the field.
</a:t>
                      </a:r>
                    </a:p>
                  </a:txBody>
                  <a:tcPr marL="50800" marR="50800" marT="50800" marB="50800" anchor="ctr" anchorCtr="0" horzOverflow="overflow">
                    <a:lnR w="12700">
                      <a:solidFill>
                        <a:srgbClr val="000000"/>
                      </a:solidFill>
                      <a:miter lim="400000"/>
                    </a:lnR>
                  </a:tcPr>
                </a:tc>
              </a:tr>
              <a:tr h="1648662">
                <a:tc>
                  <a:txBody>
                    <a:bodyPr/>
                    <a:lstStyle/>
                    <a:p>
                      <a:pPr algn="l" defTabSz="457200">
                        <a:defRPr b="0"/>
                      </a:pPr>
                      <a:r>
                        <a:rPr b="1">
                          <a:solidFill>
                            <a:srgbClr val="E6E4E0">
                              <a:alpha val="87058"/>
                            </a:srgbClr>
                          </a:solidFill>
                          <a:latin typeface="Helvetica"/>
                          <a:ea typeface="Helvetica"/>
                          <a:cs typeface="Helvetica"/>
                          <a:sym typeface="Helvetica"/>
                        </a:rPr>
                        <a:t>Enhancing android malware detection explainability through function call graph APIs</a:t>
                      </a:r>
                    </a:p>
                  </a:txBody>
                  <a:tcPr marL="50800" marR="50800" marT="50800" marB="50800" anchor="ctr" anchorCtr="0" horzOverflow="overflow">
                    <a:lnB w="12700">
                      <a:solidFill>
                        <a:srgbClr val="000000"/>
                      </a:solidFill>
                      <a:miter lim="400000"/>
                    </a:lnB>
                  </a:tcPr>
                </a:tc>
                <a:tc>
                  <a:txBody>
                    <a:bodyPr/>
                    <a:lstStyle/>
                    <a:p>
                      <a:pPr algn="l" defTabSz="914400"/>
                      <a:r>
                        <a:rPr sz="2800">
                          <a:sym typeface="Times New Roman"/>
                        </a:rPr>
                        <a:t>In summary, this paper not only matches the accuracy of existing research but also surpasses it in terms of explainability and feature analysis, making it a valuable contribution to the field of Android malware detection.</a:t>
                      </a:r>
                    </a:p>
                  </a:txBody>
                  <a:tcPr marL="50800" marR="50800" marT="50800" marB="50800" anchor="ctr" anchorCtr="0" horzOverflow="overflow">
                    <a:lnR w="12700">
                      <a:solidFill>
                        <a:srgbClr val="000000"/>
                      </a:solidFill>
                      <a:miter lim="400000"/>
                    </a:lnR>
                    <a:lnB w="12700">
                      <a:solidFill>
                        <a:srgbClr val="000000"/>
                      </a:solidFill>
                      <a:miter lim="400000"/>
                    </a:lnB>
                  </a:tcPr>
                </a:tc>
              </a:tr>
            </a:tbl>
          </a:graphicData>
        </a:graphic>
      </p:graphicFrame>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194" name="Research Gap/Areas of Improvement"/>
          <p:cNvSpPr txBox="1"/>
          <p:nvPr>
            <p:ph type="title"/>
          </p:nvPr>
        </p:nvSpPr>
        <p:spPr>
          <a:prstGeom prst="rect">
            <a:avLst/>
          </a:prstGeom>
        </p:spPr>
        <p:txBody>
          <a:bodyPr/>
          <a:lstStyle>
            <a:lvl1pPr>
              <a:defRPr>
                <a:solidFill>
                  <a:srgbClr val="2F8029"/>
                </a:solidFill>
              </a:defRPr>
            </a:lvl1pPr>
          </a:lstStyle>
          <a:p>
            <a:pPr/>
            <a:r>
              <a:t>Research Gap/Areas of Improvement</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BCFFFA"/>
        </a:solidFill>
      </p:bgPr>
    </p:bg>
    <p:spTree>
      <p:nvGrpSpPr>
        <p:cNvPr id="1" name=""/>
        <p:cNvGrpSpPr/>
        <p:nvPr/>
      </p:nvGrpSpPr>
      <p:grpSpPr>
        <a:xfrm>
          <a:off x="0" y="0"/>
          <a:ext cx="0" cy="0"/>
          <a:chOff x="0" y="0"/>
          <a:chExt cx="0" cy="0"/>
        </a:xfrm>
      </p:grpSpPr>
      <p:sp>
        <p:nvSpPr>
          <p:cNvPr id="196" name="Research Gap"/>
          <p:cNvSpPr txBox="1"/>
          <p:nvPr>
            <p:ph type="title"/>
          </p:nvPr>
        </p:nvSpPr>
        <p:spPr>
          <a:prstGeom prst="rect">
            <a:avLst/>
          </a:prstGeom>
        </p:spPr>
        <p:txBody>
          <a:bodyPr/>
          <a:lstStyle>
            <a:lvl1pPr>
              <a:defRPr>
                <a:solidFill>
                  <a:srgbClr val="2F8029"/>
                </a:solidFill>
              </a:defRPr>
            </a:lvl1pPr>
          </a:lstStyle>
          <a:p>
            <a:pPr/>
            <a:r>
              <a:t>Research Gap</a:t>
            </a:r>
          </a:p>
        </p:txBody>
      </p:sp>
      <p:sp>
        <p:nvSpPr>
          <p:cNvPr id="197" name="Dataset Limitation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Dataset Limitations</a:t>
            </a:r>
          </a:p>
        </p:txBody>
      </p:sp>
      <p:sp>
        <p:nvSpPr>
          <p:cNvPr id="198" name="Dataset limitations are crucial for improvement in malware detection using explainable AI (XAI) because they directly affect the model’s ability to generalize, interpret, and provide meaningful insights.…"/>
          <p:cNvSpPr txBox="1"/>
          <p:nvPr>
            <p:ph type="body" idx="1"/>
          </p:nvPr>
        </p:nvSpPr>
        <p:spPr>
          <a:xfrm>
            <a:off x="1206500" y="3605325"/>
            <a:ext cx="21971000" cy="8824828"/>
          </a:xfrm>
          <a:prstGeom prst="rect">
            <a:avLst/>
          </a:prstGeom>
        </p:spPr>
        <p:txBody>
          <a:bodyPr/>
          <a:lstStyle/>
          <a:p>
            <a:pPr marL="0" indent="0" defTabSz="2267655">
              <a:spcBef>
                <a:spcPts val="4100"/>
              </a:spcBef>
              <a:buSzTx/>
              <a:buNone/>
              <a:defRPr sz="5580"/>
            </a:pPr>
            <a:r>
              <a:t>Dataset limitations are crucial for improvement in malware detection using explainable AI (XAI) because they directly affect the model’s ability to generalize, interpret, and provide meaningful insights.</a:t>
            </a:r>
          </a:p>
          <a:p>
            <a:pPr marL="708660" indent="-708660" defTabSz="2267655">
              <a:spcBef>
                <a:spcPts val="4100"/>
              </a:spcBef>
              <a:defRPr sz="4650"/>
            </a:pPr>
            <a:r>
              <a:rPr b="1"/>
              <a:t>Bias and Generalizability:</a:t>
            </a:r>
            <a:r>
              <a:t> Small or outdated datasets may not capture the diversity of real-world malware, leading to models biased toward specific types.</a:t>
            </a:r>
          </a:p>
          <a:p>
            <a:pPr marL="708660" indent="-708660" defTabSz="2267655">
              <a:spcBef>
                <a:spcPts val="4100"/>
              </a:spcBef>
              <a:defRPr sz="4650"/>
            </a:pPr>
            <a:r>
              <a:rPr b="1"/>
              <a:t>Lack of Novel Malware:</a:t>
            </a:r>
            <a:r>
              <a:t> If the dataset doesn’t include new or zero-day malware, the model’s ability to explain novel threats will be compromised</a:t>
            </a:r>
          </a:p>
          <a:p>
            <a:pPr marL="708660" indent="-708660" defTabSz="2267655">
              <a:spcBef>
                <a:spcPts val="4100"/>
              </a:spcBef>
              <a:defRPr sz="4650"/>
            </a:pPr>
            <a:r>
              <a:rPr b="1"/>
              <a:t>Feature Completeness:</a:t>
            </a:r>
            <a:r>
              <a:t> Incomplete datasets might not capture all relevant malware behaviors or patterns, resulting in gaps in both detection accuracy and explainability. </a:t>
            </a:r>
          </a:p>
        </p:txBody>
      </p:sp>
      <p:sp>
        <p:nvSpPr>
          <p:cNvPr id="199" name="Slide Number"/>
          <p:cNvSpPr txBox="1"/>
          <p:nvPr>
            <p:ph type="sldNum" sz="quarter" idx="2"/>
          </p:nvPr>
        </p:nvSpPr>
        <p:spPr>
          <a:xfrm>
            <a:off x="22872751" y="13080999"/>
            <a:ext cx="241403" cy="3746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39_DynamicColor">
  <a:themeElements>
    <a:clrScheme name="39_DynamicColor">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9_DynamicColor">
      <a:majorFont>
        <a:latin typeface="Helvetica Neue"/>
        <a:ea typeface="Helvetica Neue"/>
        <a:cs typeface="Helvetica Neue"/>
      </a:majorFont>
      <a:minorFont>
        <a:latin typeface="Helvetica Neue"/>
        <a:ea typeface="Helvetica Neue"/>
        <a:cs typeface="Helvetica Neue"/>
      </a:minorFont>
    </a:fontScheme>
    <a:fmtScheme name="39_Dynamic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39_DynamicColor">
  <a:themeElements>
    <a:clrScheme name="39_DynamicColor">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9_DynamicColor">
      <a:majorFont>
        <a:latin typeface="Helvetica Neue"/>
        <a:ea typeface="Helvetica Neue"/>
        <a:cs typeface="Helvetica Neue"/>
      </a:majorFont>
      <a:minorFont>
        <a:latin typeface="Helvetica Neue"/>
        <a:ea typeface="Helvetica Neue"/>
        <a:cs typeface="Helvetica Neue"/>
      </a:minorFont>
    </a:fontScheme>
    <a:fmtScheme name="39_DynamicCol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